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30"/>
  </p:notesMasterIdLst>
  <p:handoutMasterIdLst>
    <p:handoutMasterId r:id="rId31"/>
  </p:handoutMasterIdLst>
  <p:sldIdLst>
    <p:sldId id="256" r:id="rId3"/>
    <p:sldId id="257" r:id="rId4"/>
    <p:sldId id="258" r:id="rId5"/>
    <p:sldId id="274" r:id="rId6"/>
    <p:sldId id="280" r:id="rId7"/>
    <p:sldId id="285" r:id="rId8"/>
    <p:sldId id="282" r:id="rId9"/>
    <p:sldId id="265" r:id="rId10"/>
    <p:sldId id="284" r:id="rId11"/>
    <p:sldId id="271" r:id="rId12"/>
    <p:sldId id="259" r:id="rId13"/>
    <p:sldId id="261" r:id="rId14"/>
    <p:sldId id="266" r:id="rId15"/>
    <p:sldId id="272" r:id="rId16"/>
    <p:sldId id="267" r:id="rId17"/>
    <p:sldId id="268" r:id="rId18"/>
    <p:sldId id="269" r:id="rId19"/>
    <p:sldId id="270" r:id="rId20"/>
    <p:sldId id="262" r:id="rId21"/>
    <p:sldId id="263" r:id="rId22"/>
    <p:sldId id="286" r:id="rId23"/>
    <p:sldId id="287" r:id="rId24"/>
    <p:sldId id="264" r:id="rId25"/>
    <p:sldId id="260" r:id="rId26"/>
    <p:sldId id="278" r:id="rId27"/>
    <p:sldId id="283" r:id="rId28"/>
    <p:sldId id="288" r:id="rId2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0C573E-A50B-4A64-A81E-36AEC217C320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93EF02-00E8-4A96-A2EA-F36763035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6882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6EEF8-B813-4ADB-83B5-6FFFE4A7CB20}" type="datetimeFigureOut">
              <a:rPr lang="en-US" smtClean="0"/>
              <a:t>1/22/2017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FB92A8-D0E7-45FB-8A57-806F75A53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896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the past, would-be paddlers often went</a:t>
            </a:r>
            <a:r>
              <a:rPr lang="en-US" baseline="0" dirty="0" smtClean="0"/>
              <a:t> to specialty stores to get information and advice from retailers who were paddlers themselves.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majority of boats sold now come from general merchandisers and “big box” outlets whose staff are not particularly knowledgeable about the details of the sport.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addition, the safety equipment offered for sale may be generic rather than specific to the location.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4D227-7A6B-4077-B0D3-D1907773D9ED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894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Since the early 1960’s when the Coast Guard began tracking recreational boating accidents, overall, fatalities have come down both in percentage and real terms for power boats.</a:t>
            </a:r>
          </a:p>
          <a:p>
            <a:endParaRPr lang="en-US" dirty="0" smtClean="0"/>
          </a:p>
          <a:p>
            <a:r>
              <a:rPr lang="en-US" dirty="0" smtClean="0"/>
              <a:t>The number of registered vessels</a:t>
            </a:r>
            <a:r>
              <a:rPr lang="en-US" baseline="0" dirty="0" smtClean="0"/>
              <a:t> has increased. (green line)</a:t>
            </a:r>
          </a:p>
          <a:p>
            <a:endParaRPr lang="en-US" baseline="0" dirty="0" smtClean="0"/>
          </a:p>
          <a:p>
            <a:r>
              <a:rPr lang="en-US" baseline="0" dirty="0" smtClean="0"/>
              <a:t>A linear projection of fatalities using the 1962 numbers shows nearly 3000 deaths could have been expected in 2010  (red line)</a:t>
            </a:r>
          </a:p>
          <a:p>
            <a:endParaRPr lang="en-US" baseline="0" dirty="0" smtClean="0"/>
          </a:p>
          <a:p>
            <a:r>
              <a:rPr lang="en-US" baseline="0" dirty="0" smtClean="0"/>
              <a:t>Public awareness and PE classes have contributed to a dramatic reduction in the actual outcome (blue line)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4D227-7A6B-4077-B0D3-D1907773D9ED}" type="slidenum">
              <a:rPr lang="en-US" smtClean="0"/>
              <a:t>5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57250"/>
            <a:ext cx="73152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36800" y="285751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Registered Vessels </a:t>
            </a:r>
            <a:r>
              <a:rPr lang="en-US" dirty="0" smtClean="0"/>
              <a:t>and Deaths </a:t>
            </a:r>
            <a:r>
              <a:rPr lang="en-US" dirty="0"/>
              <a:t>1962-2014</a:t>
            </a:r>
          </a:p>
        </p:txBody>
      </p:sp>
    </p:spTree>
    <p:extLst>
      <p:ext uri="{BB962C8B-B14F-4D97-AF65-F5344CB8AC3E}">
        <p14:creationId xmlns:p14="http://schemas.microsoft.com/office/powerpoint/2010/main" val="1829503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have a done a fair job protecting youth, according to these figures</a:t>
            </a:r>
            <a:r>
              <a:rPr lang="en-US" baseline="0" dirty="0" smtClean="0"/>
              <a:t> from 2014.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might expect young men, especially those using alcohol, to have a relatively high rate.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But these figures show that paddlers over age 50 are dying as well as younger paddlers.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4D227-7A6B-4077-B0D3-D1907773D9E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832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Link to Coast Guard Auxiliary collection of web sites with information for paddlers.</a:t>
            </a:r>
          </a:p>
          <a:p>
            <a:r>
              <a:rPr lang="en-US" dirty="0" smtClean="0"/>
              <a:t>Link to the ACA website for information about skills instruction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4D227-7A6B-4077-B0D3-D1907773D9ED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792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ABAD2-0C08-47CD-8695-25F48E2B7B86}" type="datetime1">
              <a:rPr lang="en-US" smtClean="0"/>
              <a:t>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FAF3-A099-4640-91F5-E6C38FF20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004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E5944-5726-41E8-9C6E-2BBFAFF4DACE}" type="datetime1">
              <a:rPr lang="en-US" smtClean="0"/>
              <a:t>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FAF3-A099-4640-91F5-E6C38FF20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974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302D3-28DC-49D3-A0F6-9921E577A964}" type="datetime1">
              <a:rPr lang="en-US" smtClean="0"/>
              <a:t>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FAF3-A099-4640-91F5-E6C38FF20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219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7019-98F2-41B9-992A-0E90DF7589F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D3A3-BA43-43DE-9A59-7E0E033A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933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FC2-E073-428F-A800-D74D13F61CA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D3A3-BA43-43DE-9A59-7E0E033A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967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007E9-4B4B-4023-9C45-F3F728E2267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D3A3-BA43-43DE-9A59-7E0E033A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586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24005-BA4E-4025-B812-E696793D20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D3A3-BA43-43DE-9A59-7E0E033A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864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58437-63E9-413A-B91E-EDD426A6A5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D3A3-BA43-43DE-9A59-7E0E033A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916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E490F-0E98-4DD3-8E8C-817B307E761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D3A3-BA43-43DE-9A59-7E0E033A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8922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AE4F8-6FB1-44A3-A611-61C31D496D7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D3A3-BA43-43DE-9A59-7E0E033A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1353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6204-7E25-4E05-AC68-EA7D3F2F1E5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D3A3-BA43-43DE-9A59-7E0E033A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314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BB273-B479-48A2-8B23-B1F839F7C706}" type="datetime1">
              <a:rPr lang="en-US" smtClean="0"/>
              <a:t>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FAF3-A099-4640-91F5-E6C38FF20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2014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E398A-01FB-447B-94FC-B89613CD6E7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D3A3-BA43-43DE-9A59-7E0E033A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3430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B7A12-DA6B-4572-9B43-247440FAF06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D3A3-BA43-43DE-9A59-7E0E033A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9779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70CE-64A8-44C2-B51E-EAD38AF0AD0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D3A3-BA43-43DE-9A59-7E0E033A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580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517E-CA36-4D35-8405-8451B287DC77}" type="datetime1">
              <a:rPr lang="en-US" smtClean="0"/>
              <a:t>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FAF3-A099-4640-91F5-E6C38FF20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906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EA081-7E0E-42C9-98FD-4891115514CE}" type="datetime1">
              <a:rPr lang="en-US" smtClean="0"/>
              <a:t>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FAF3-A099-4640-91F5-E6C38FF20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04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3372-70AA-4BB1-A26B-AA761E59B36F}" type="datetime1">
              <a:rPr lang="en-US" smtClean="0"/>
              <a:t>1/22/2017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FAF3-A099-4640-91F5-E6C38FF20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695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66EED-1970-4957-9C54-039778E1B87E}" type="datetime1">
              <a:rPr lang="en-US" smtClean="0"/>
              <a:t>1/22/2017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FAF3-A099-4640-91F5-E6C38FF20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468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6533F-E3AC-48D4-A4AE-35FE81E813CD}" type="datetime1">
              <a:rPr lang="en-US" smtClean="0"/>
              <a:t>1/22/2017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FAF3-A099-4640-91F5-E6C38FF20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20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8B245-7081-47E2-AD6D-1747E9D395FA}" type="datetime1">
              <a:rPr lang="en-US" smtClean="0"/>
              <a:t>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FAF3-A099-4640-91F5-E6C38FF20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96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458E-C651-4210-8C23-24D08F7F598A}" type="datetime1">
              <a:rPr lang="en-US" smtClean="0"/>
              <a:t>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FAF3-A099-4640-91F5-E6C38FF20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71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C9EE4-1832-4193-BCAC-9A78967084E9}" type="datetime1">
              <a:rPr lang="en-US" smtClean="0"/>
              <a:t>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3FAF3-A099-4640-91F5-E6C38FF20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674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A5558-B39C-40FA-94EA-2108B1CB726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ED3A3-BA43-43DE-9A59-7E0E033A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24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tinyurl.com/AUXRBS" TargetMode="External"/><Relationship Id="rId7" Type="http://schemas.openxmlformats.org/officeDocument/2006/relationships/hyperlink" Target="http://auxbdeptwiki.cgaux.org/index.php?title=Main_Pag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auxbdeptwiki.cgaux.org/index.php?title=Paddlesports" TargetMode="External"/><Relationship Id="rId5" Type="http://schemas.openxmlformats.org/officeDocument/2006/relationships/hyperlink" Target="http://tinyurl.com/AUXPAD" TargetMode="External"/><Relationship Id="rId4" Type="http://schemas.openxmlformats.org/officeDocument/2006/relationships/hyperlink" Target="http://tinyurl.com/paddlecraft-safety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Don.Goff@cgauxnet.us" TargetMode="Externa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Microsoft_Excel_97-2003_Worksheet1.xls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 CENA" panose="02000000000000000000" pitchFamily="2" charset="0"/>
              </a:rPr>
              <a:t>AUXILIARY PADDLE CRAFT (AUXPAD)</a:t>
            </a:r>
            <a:br>
              <a:rPr lang="en-US" dirty="0" smtClean="0">
                <a:latin typeface="AR CENA" panose="02000000000000000000" pitchFamily="2" charset="0"/>
              </a:rPr>
            </a:br>
            <a:r>
              <a:rPr lang="en-US" i="1" dirty="0" smtClean="0">
                <a:latin typeface="AR CENA" panose="02000000000000000000" pitchFamily="2" charset="0"/>
              </a:rPr>
              <a:t>Underway</a:t>
            </a:r>
            <a:endParaRPr lang="en-US" i="1" dirty="0">
              <a:latin typeface="AR CENA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Don Goff </a:t>
            </a:r>
          </a:p>
          <a:p>
            <a:r>
              <a:rPr lang="en-US" dirty="0" smtClean="0"/>
              <a:t>Senior Advisor, Paddlecraft Safety</a:t>
            </a:r>
          </a:p>
          <a:p>
            <a:r>
              <a:rPr lang="en-US" dirty="0" smtClean="0"/>
              <a:t>22 Jan 2017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09600"/>
            <a:ext cx="1219200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User\Documents\CG AUX\AUXPAD\Pix\auxpad traini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86762"/>
            <a:ext cx="2667000" cy="122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45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 CENA" panose="02000000000000000000" pitchFamily="2" charset="0"/>
              </a:rPr>
              <a:t>Getting Started</a:t>
            </a:r>
            <a:endParaRPr lang="en-US" dirty="0">
              <a:latin typeface="AR CENA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COMDINST documents and determine approach</a:t>
            </a:r>
          </a:p>
          <a:p>
            <a:r>
              <a:rPr lang="en-US" dirty="0" smtClean="0"/>
              <a:t>District </a:t>
            </a:r>
            <a:r>
              <a:rPr lang="en-US" dirty="0"/>
              <a:t>must have at least 2 AUXPAD Q</a:t>
            </a:r>
            <a:r>
              <a:rPr lang="en-US" dirty="0" smtClean="0"/>
              <a:t>ualifiers</a:t>
            </a:r>
          </a:p>
          <a:p>
            <a:r>
              <a:rPr lang="en-US" dirty="0" smtClean="0"/>
              <a:t>May coordinate with the National Senior Advisor to NACO for Paddlecraft Safety for info, access to SMEs and to get a negotiated fixed price opportunity with ACA instructors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FAF3-A099-4640-91F5-E6C38FF20A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95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AR CENA" panose="02000000000000000000" pitchFamily="2" charset="0"/>
              </a:rPr>
              <a:t>AUXPAD Qualifiers Training Requirements</a:t>
            </a:r>
            <a:br>
              <a:rPr lang="en-US" dirty="0" smtClean="0">
                <a:latin typeface="AR CENA" panose="02000000000000000000" pitchFamily="2" charset="0"/>
              </a:rPr>
            </a:br>
            <a:endParaRPr lang="en-US" dirty="0">
              <a:latin typeface="AR CENA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ACA Instructor course certificates for: </a:t>
            </a:r>
          </a:p>
          <a:p>
            <a:r>
              <a:rPr lang="en-US" dirty="0" smtClean="0"/>
              <a:t>L-1 Introduction to Kayak </a:t>
            </a:r>
          </a:p>
          <a:p>
            <a:r>
              <a:rPr lang="en-US" dirty="0" smtClean="0"/>
              <a:t>L-2 Sit on Top </a:t>
            </a:r>
            <a:r>
              <a:rPr lang="en-US" u="sng" dirty="0" smtClean="0"/>
              <a:t>AND</a:t>
            </a:r>
            <a:r>
              <a:rPr lang="en-US" dirty="0" smtClean="0"/>
              <a:t> </a:t>
            </a:r>
          </a:p>
          <a:p>
            <a:r>
              <a:rPr lang="en-US" dirty="0" smtClean="0"/>
              <a:t>L-2 Touring Kayak</a:t>
            </a:r>
          </a:p>
          <a:p>
            <a:r>
              <a:rPr lang="en-US" dirty="0"/>
              <a:t>S</a:t>
            </a:r>
            <a:r>
              <a:rPr lang="en-US" dirty="0" smtClean="0"/>
              <a:t>emi-annual currency maintenance</a:t>
            </a:r>
          </a:p>
          <a:p>
            <a:r>
              <a:rPr lang="en-US" dirty="0" smtClean="0"/>
              <a:t>3rd year recertification (in conjunction with the corresponding Semi-Annual Skills Assessment)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FAF3-A099-4640-91F5-E6C38FF20A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7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AR CENA" panose="02000000000000000000" pitchFamily="2" charset="0"/>
              </a:rPr>
              <a:t>AUXPAD Operators Training Requirements</a:t>
            </a:r>
            <a:br>
              <a:rPr lang="en-US" dirty="0" smtClean="0">
                <a:latin typeface="AR CENA" panose="02000000000000000000" pitchFamily="2" charset="0"/>
              </a:rPr>
            </a:br>
            <a:endParaRPr lang="en-US" dirty="0">
              <a:latin typeface="AR CENA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ACA course certificates or AQ endorsed ACA skills Assessment for L-1 Introduction to Kayak </a:t>
            </a:r>
            <a:r>
              <a:rPr lang="en-US" u="sng" dirty="0" smtClean="0"/>
              <a:t>AND</a:t>
            </a:r>
            <a:r>
              <a:rPr lang="en-US" dirty="0" smtClean="0"/>
              <a:t> L-2 Sit on Top </a:t>
            </a:r>
            <a:r>
              <a:rPr lang="en-US" u="sng" dirty="0" smtClean="0"/>
              <a:t>OR</a:t>
            </a:r>
            <a:r>
              <a:rPr lang="en-US" dirty="0" smtClean="0"/>
              <a:t> Touring Kayak. </a:t>
            </a:r>
          </a:p>
          <a:p>
            <a:r>
              <a:rPr lang="en-US" dirty="0"/>
              <a:t>S</a:t>
            </a:r>
            <a:r>
              <a:rPr lang="en-US" dirty="0" smtClean="0"/>
              <a:t>emi-annual currency maintenance at beginning and end of season</a:t>
            </a:r>
          </a:p>
          <a:p>
            <a:r>
              <a:rPr lang="en-US" dirty="0" smtClean="0"/>
              <a:t>3rd year recertification (in conjunction with the corresponding Semi-Annual Skills Assessment)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FAF3-A099-4640-91F5-E6C38FF20A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26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 CENA" panose="02000000000000000000" pitchFamily="2" charset="0"/>
              </a:rPr>
              <a:t>L-1 Introduction to Kayaking Carries</a:t>
            </a:r>
            <a:endParaRPr lang="en-US" dirty="0">
              <a:latin typeface="AR CENA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/>
              <a:t>Kayak carries</a:t>
            </a:r>
          </a:p>
          <a:p>
            <a:pPr marL="0" indent="0">
              <a:buNone/>
            </a:pPr>
            <a:r>
              <a:rPr lang="en-US" sz="2400" dirty="0" smtClean="0"/>
              <a:t>•Loading and unloading, racks, tie down</a:t>
            </a:r>
          </a:p>
          <a:p>
            <a:pPr marL="0" indent="0">
              <a:buNone/>
            </a:pPr>
            <a:r>
              <a:rPr lang="en-US" sz="2400" dirty="0" smtClean="0"/>
              <a:t>•Demo using straps or line and knots to secure craft to vehicle</a:t>
            </a:r>
          </a:p>
          <a:p>
            <a:pPr marL="0" indent="0">
              <a:buNone/>
            </a:pPr>
            <a:r>
              <a:rPr lang="en-US" sz="2400" dirty="0" smtClean="0"/>
              <a:t>•Launching/landing from land or docks</a:t>
            </a:r>
          </a:p>
          <a:p>
            <a:pPr marL="0" indent="0">
              <a:buNone/>
            </a:pPr>
            <a:r>
              <a:rPr lang="en-US" sz="2400" dirty="0" smtClean="0"/>
              <a:t>•Kayak Trim</a:t>
            </a:r>
          </a:p>
          <a:p>
            <a:pPr marL="0" indent="0">
              <a:buNone/>
            </a:pPr>
            <a:r>
              <a:rPr lang="en-US" sz="2400" dirty="0" smtClean="0"/>
              <a:t>•Posture, rocking and balance</a:t>
            </a:r>
          </a:p>
          <a:p>
            <a:pPr marL="0" indent="0">
              <a:buNone/>
            </a:pPr>
            <a:r>
              <a:rPr lang="en-US" sz="2400" dirty="0" smtClean="0"/>
              <a:t>•Basic Terminology</a:t>
            </a:r>
          </a:p>
          <a:p>
            <a:pPr marL="0" indent="0">
              <a:buNone/>
            </a:pPr>
            <a:r>
              <a:rPr lang="en-US" sz="2400" dirty="0" smtClean="0"/>
              <a:t>•Outfitting</a:t>
            </a:r>
          </a:p>
          <a:p>
            <a:pPr marL="0" indent="0">
              <a:buNone/>
            </a:pPr>
            <a:r>
              <a:rPr lang="en-US" sz="2400" dirty="0" smtClean="0"/>
              <a:t>•Land &amp; water etiquette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FAF3-A099-4640-91F5-E6C38FF20A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4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 CENA" panose="02000000000000000000" pitchFamily="2" charset="0"/>
              </a:rPr>
              <a:t>L-1 Rescues</a:t>
            </a:r>
            <a:endParaRPr lang="en-US" dirty="0">
              <a:latin typeface="AR CENA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Rescue</a:t>
            </a:r>
          </a:p>
          <a:p>
            <a:r>
              <a:rPr lang="en-US" dirty="0"/>
              <a:t>All participants are to be asked to demonstrate a controlled capsize and an appropriate rescue.</a:t>
            </a:r>
          </a:p>
          <a:p>
            <a:r>
              <a:rPr lang="en-US" dirty="0"/>
              <a:t>•Water comfort and confidence</a:t>
            </a:r>
          </a:p>
          <a:p>
            <a:r>
              <a:rPr lang="en-US" dirty="0"/>
              <a:t>•Controlled capsize / wet exit</a:t>
            </a:r>
          </a:p>
          <a:p>
            <a:r>
              <a:rPr lang="en-US" dirty="0"/>
              <a:t>•Swim the boat to shore (short distance)</a:t>
            </a:r>
          </a:p>
          <a:p>
            <a:r>
              <a:rPr lang="en-US" dirty="0"/>
              <a:t>•Emptying a kayak</a:t>
            </a:r>
          </a:p>
          <a:p>
            <a:r>
              <a:rPr lang="en-US" dirty="0"/>
              <a:t>•Deep water exit / re-entry</a:t>
            </a:r>
          </a:p>
          <a:p>
            <a:r>
              <a:rPr lang="en-US" dirty="0"/>
              <a:t>•Assisted Rescues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FAF3-A099-4640-91F5-E6C38FF20A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8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 CENA" panose="02000000000000000000" pitchFamily="2" charset="0"/>
              </a:rPr>
              <a:t>L-1 Strokes</a:t>
            </a:r>
            <a:endParaRPr lang="en-US" dirty="0">
              <a:latin typeface="AR CENA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•Forward</a:t>
            </a:r>
          </a:p>
          <a:p>
            <a:pPr marL="0" indent="0">
              <a:buNone/>
            </a:pPr>
            <a:r>
              <a:rPr lang="en-US" dirty="0" smtClean="0"/>
              <a:t>•Back (stopping)</a:t>
            </a:r>
          </a:p>
          <a:p>
            <a:pPr marL="0" indent="0">
              <a:buNone/>
            </a:pPr>
            <a:r>
              <a:rPr lang="en-US" dirty="0" smtClean="0"/>
              <a:t>•Draw</a:t>
            </a:r>
          </a:p>
          <a:p>
            <a:pPr marL="0" indent="0">
              <a:buNone/>
            </a:pPr>
            <a:r>
              <a:rPr lang="en-US" dirty="0" smtClean="0"/>
              <a:t>•Sculling draw/brace</a:t>
            </a:r>
          </a:p>
          <a:p>
            <a:pPr marL="0" indent="0">
              <a:buNone/>
            </a:pPr>
            <a:r>
              <a:rPr lang="en-US" dirty="0" smtClean="0"/>
              <a:t>•Sweep (including Stern Draw)</a:t>
            </a:r>
          </a:p>
          <a:p>
            <a:pPr marL="0" indent="0">
              <a:buNone/>
            </a:pPr>
            <a:r>
              <a:rPr lang="en-US" dirty="0" smtClean="0"/>
              <a:t>•Reverse Sweep</a:t>
            </a:r>
          </a:p>
          <a:p>
            <a:pPr marL="0" indent="0">
              <a:buNone/>
            </a:pPr>
            <a:r>
              <a:rPr lang="en-US" dirty="0" smtClean="0"/>
              <a:t>•Rudder</a:t>
            </a:r>
          </a:p>
          <a:p>
            <a:pPr marL="0" indent="0">
              <a:buNone/>
            </a:pPr>
            <a:r>
              <a:rPr lang="en-US" dirty="0" smtClean="0"/>
              <a:t>•Low brace to avoid capsize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669" y="1447800"/>
            <a:ext cx="2770102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FAF3-A099-4640-91F5-E6C38FF20A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8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 CENA" panose="02000000000000000000" pitchFamily="2" charset="0"/>
              </a:rPr>
              <a:t>L-2 Essentials of Kayak Touring</a:t>
            </a:r>
            <a:endParaRPr lang="en-US" dirty="0">
              <a:latin typeface="AR CENA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Safety &amp; Rescue:</a:t>
            </a:r>
          </a:p>
          <a:p>
            <a:pPr marL="0" indent="0">
              <a:buNone/>
            </a:pPr>
            <a:r>
              <a:rPr lang="en-US" dirty="0" smtClean="0"/>
              <a:t>•Exercising Judgment, Safety as a mind-set, </a:t>
            </a:r>
            <a:r>
              <a:rPr lang="en-US" dirty="0" err="1" smtClean="0"/>
              <a:t>etc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•Cold Water Shock / Hypothermia: HELP/Huddle, clothing</a:t>
            </a:r>
          </a:p>
          <a:p>
            <a:pPr marL="0" indent="0">
              <a:buNone/>
            </a:pPr>
            <a:r>
              <a:rPr lang="en-US" dirty="0" smtClean="0"/>
              <a:t>•Dehydration/ hyperthermia: hydration, clothing</a:t>
            </a:r>
          </a:p>
          <a:p>
            <a:pPr marL="0" indent="0">
              <a:buNone/>
            </a:pPr>
            <a:r>
              <a:rPr lang="en-US" dirty="0" smtClean="0"/>
              <a:t>•Hazards: wind, waves, weather, current, rocks, bridges, piers, dams, strainers, traffic</a:t>
            </a:r>
          </a:p>
          <a:p>
            <a:pPr marL="0" indent="0">
              <a:buNone/>
            </a:pPr>
            <a:r>
              <a:rPr lang="en-US" dirty="0" smtClean="0"/>
              <a:t>•Paddling as a group</a:t>
            </a:r>
          </a:p>
          <a:p>
            <a:pPr marL="0" indent="0">
              <a:buNone/>
            </a:pPr>
            <a:r>
              <a:rPr lang="en-US" dirty="0" smtClean="0"/>
              <a:t>•Signaling</a:t>
            </a:r>
          </a:p>
          <a:p>
            <a:pPr marL="0" indent="0">
              <a:buNone/>
            </a:pPr>
            <a:r>
              <a:rPr lang="en-US" dirty="0" smtClean="0"/>
              <a:t>•Interactions/ Sharing water with non powered and powered traffic</a:t>
            </a:r>
          </a:p>
          <a:p>
            <a:pPr marL="0" indent="0">
              <a:buNone/>
            </a:pPr>
            <a:r>
              <a:rPr lang="en-US" dirty="0" smtClean="0"/>
              <a:t>•Emergency procedures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FAF3-A099-4640-91F5-E6C38FF20A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3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 CENA" panose="02000000000000000000" pitchFamily="2" charset="0"/>
              </a:rPr>
              <a:t>L-2 Rescues &amp; Maneuvers</a:t>
            </a:r>
            <a:endParaRPr lang="en-US" dirty="0">
              <a:latin typeface="AR CENA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•Rescue sequence: RETHROG</a:t>
            </a:r>
          </a:p>
          <a:p>
            <a:pPr marL="0" indent="0">
              <a:buNone/>
            </a:pPr>
            <a:r>
              <a:rPr lang="en-US" dirty="0" smtClean="0"/>
              <a:t>•Rescue priorities: people, boats, gear</a:t>
            </a:r>
          </a:p>
          <a:p>
            <a:pPr marL="0" indent="0">
              <a:buNone/>
            </a:pPr>
            <a:r>
              <a:rPr lang="en-US" dirty="0" smtClean="0"/>
              <a:t>•Demonstrate/participate: T-X rescue</a:t>
            </a:r>
          </a:p>
          <a:p>
            <a:pPr marL="0" indent="0">
              <a:buNone/>
            </a:pPr>
            <a:r>
              <a:rPr lang="en-US" dirty="0" smtClean="0"/>
              <a:t>•Deep-water re-entries, assisted and solo, with sling, scooping</a:t>
            </a:r>
          </a:p>
          <a:p>
            <a:pPr marL="0" indent="0">
              <a:buNone/>
            </a:pPr>
            <a:r>
              <a:rPr lang="en-US" dirty="0" smtClean="0"/>
              <a:t>•Boat assisted rescue, assisting a tired swimmer (pushing or pulling to shore)</a:t>
            </a:r>
          </a:p>
          <a:p>
            <a:pPr marL="0" indent="0">
              <a:buNone/>
            </a:pPr>
            <a:r>
              <a:rPr lang="en-US" dirty="0" smtClean="0"/>
              <a:t>•Towing or bulldozing a capsized boat</a:t>
            </a:r>
          </a:p>
          <a:p>
            <a:pPr marL="0" indent="0">
              <a:buNone/>
            </a:pPr>
            <a:r>
              <a:rPr lang="en-US" b="1" dirty="0" smtClean="0"/>
              <a:t>Maneuvers:</a:t>
            </a:r>
          </a:p>
          <a:p>
            <a:pPr marL="0" indent="0">
              <a:buNone/>
            </a:pPr>
            <a:r>
              <a:rPr lang="en-US" dirty="0" smtClean="0"/>
              <a:t>•Paddling in a reasonably straight line</a:t>
            </a:r>
          </a:p>
          <a:p>
            <a:pPr marL="0" indent="0">
              <a:buNone/>
            </a:pPr>
            <a:r>
              <a:rPr lang="en-US" dirty="0" smtClean="0"/>
              <a:t>•Spins</a:t>
            </a:r>
          </a:p>
          <a:p>
            <a:pPr marL="0" indent="0">
              <a:buNone/>
            </a:pPr>
            <a:r>
              <a:rPr lang="en-US" dirty="0" smtClean="0"/>
              <a:t>•Stopping</a:t>
            </a:r>
          </a:p>
          <a:p>
            <a:pPr marL="0" indent="0">
              <a:buNone/>
            </a:pPr>
            <a:r>
              <a:rPr lang="en-US" dirty="0" smtClean="0"/>
              <a:t>•Moving Abeam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029200"/>
            <a:ext cx="4005263" cy="1433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FAF3-A099-4640-91F5-E6C38FF20AA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0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 CENA" panose="02000000000000000000" pitchFamily="2" charset="0"/>
              </a:rPr>
              <a:t>L-2 Strokes</a:t>
            </a:r>
            <a:endParaRPr lang="en-US" dirty="0">
              <a:latin typeface="AR CENA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•Forward</a:t>
            </a:r>
          </a:p>
          <a:p>
            <a:pPr marL="0" indent="0">
              <a:buNone/>
            </a:pPr>
            <a:r>
              <a:rPr lang="en-US" dirty="0" smtClean="0"/>
              <a:t>•Back (stopping)</a:t>
            </a:r>
          </a:p>
          <a:p>
            <a:pPr marL="0" indent="0">
              <a:buNone/>
            </a:pPr>
            <a:r>
              <a:rPr lang="en-US" dirty="0" smtClean="0"/>
              <a:t>•Draw</a:t>
            </a:r>
          </a:p>
          <a:p>
            <a:pPr marL="0" indent="0">
              <a:buNone/>
            </a:pPr>
            <a:r>
              <a:rPr lang="en-US" dirty="0" smtClean="0"/>
              <a:t>•Sculling draw/brace</a:t>
            </a:r>
          </a:p>
          <a:p>
            <a:pPr marL="0" indent="0">
              <a:buNone/>
            </a:pPr>
            <a:r>
              <a:rPr lang="en-US" dirty="0" smtClean="0"/>
              <a:t>•Sweep (including Stern Draw)</a:t>
            </a:r>
          </a:p>
          <a:p>
            <a:pPr marL="0" indent="0">
              <a:buNone/>
            </a:pPr>
            <a:r>
              <a:rPr lang="en-US" dirty="0" smtClean="0"/>
              <a:t>•Reverse Sweep</a:t>
            </a:r>
          </a:p>
          <a:p>
            <a:pPr marL="0" indent="0">
              <a:buNone/>
            </a:pPr>
            <a:r>
              <a:rPr lang="en-US" dirty="0" smtClean="0"/>
              <a:t>•Rudder</a:t>
            </a:r>
          </a:p>
          <a:p>
            <a:pPr marL="0" indent="0">
              <a:buNone/>
            </a:pPr>
            <a:r>
              <a:rPr lang="en-US" dirty="0" smtClean="0"/>
              <a:t>•Low / High Brace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469" y="4419600"/>
            <a:ext cx="3301461" cy="1851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FAF3-A099-4640-91F5-E6C38FF20AA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99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AR CENA" panose="02000000000000000000" pitchFamily="2" charset="0"/>
              </a:rPr>
              <a:t>Offer-For-Use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Form 7012a for the vessel examination </a:t>
            </a:r>
          </a:p>
          <a:p>
            <a:r>
              <a:rPr lang="en-US" dirty="0" smtClean="0"/>
              <a:t>In D5, use the D5 form appended to the Process Guide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971800"/>
            <a:ext cx="3976688" cy="296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FAF3-A099-4640-91F5-E6C38FF20AA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23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 CENA" panose="02000000000000000000" pitchFamily="2" charset="0"/>
              </a:rPr>
              <a:t>References</a:t>
            </a:r>
            <a:endParaRPr lang="en-US" dirty="0">
              <a:latin typeface="AR CENA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COMDTINST 16794.11 12 MAR 2015</a:t>
            </a:r>
          </a:p>
          <a:p>
            <a:endParaRPr lang="en-US" dirty="0" smtClean="0"/>
          </a:p>
          <a:p>
            <a:r>
              <a:rPr lang="en-US" dirty="0" smtClean="0"/>
              <a:t>USCG </a:t>
            </a:r>
            <a:r>
              <a:rPr lang="en-US" dirty="0" smtClean="0"/>
              <a:t>Fifth District Auxiliary Paddle Craft (AUXPAD) Program Process Guide, DPA PG-05-01, Mar </a:t>
            </a:r>
            <a:r>
              <a:rPr lang="en-US" dirty="0" smtClean="0"/>
              <a:t>2016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FAF3-A099-4640-91F5-E6C38FF20A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5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AR CENA" panose="02000000000000000000" pitchFamily="2" charset="0"/>
              </a:rPr>
              <a:t>D-5 Additional Equipment Required</a:t>
            </a:r>
            <a:br>
              <a:rPr lang="en-US" dirty="0" smtClean="0">
                <a:latin typeface="AR CENA" panose="02000000000000000000" pitchFamily="2" charset="0"/>
              </a:rPr>
            </a:br>
            <a:endParaRPr lang="en-US" dirty="0">
              <a:latin typeface="AR CENA" panose="02000000000000000000" pitchFamily="2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1992286"/>
              </p:ext>
            </p:extLst>
          </p:nvPr>
        </p:nvGraphicFramePr>
        <p:xfrm>
          <a:off x="990600" y="1500188"/>
          <a:ext cx="7010400" cy="4846320"/>
        </p:xfrm>
        <a:graphic>
          <a:graphicData uri="http://schemas.openxmlformats.org/drawingml/2006/table">
            <a:tbl>
              <a:tblPr firstRow="1" firstCol="1" bandRow="1"/>
              <a:tblGrid>
                <a:gridCol w="3505200"/>
                <a:gridCol w="3505200"/>
              </a:tblGrid>
              <a:tr h="48244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Waterproof VHF Marine Radio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Cell Phone in Waterproof Container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Flashlight or Headlamp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Deck Lines (Required) Good Condition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Portable GPS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Self-Rescue System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Bulkheads/Airbags/Flotation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Paddle Leash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Paddle in Good Condition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Spray Skirt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Manual Pump for Dewatering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Compass, Hand Held or Mounted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"If Found" Identification Decal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Rescue Throw Bag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Type III or Type V Guide PFD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Auxiliary Markings on Rear/ Front of Vest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Personal First Aid Kit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Spare Paddle/Oar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CG Issued Strobe W/ Velcro on Back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Emergency Survival Blankets (2)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Signal Mirror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Towline 30' Polypropylene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Knife 3" Min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Chart of Local Area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Whistle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Pre-Underway Checklist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Velcro on Shoulders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Pen or Pencil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Personal Locator Beacon (PLB) Notebook/Logbook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Registration Papers (If Registered)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Patrol Signboards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Assent &amp; </a:t>
                      </a:r>
                      <a:r>
                        <a:rPr lang="en-US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Auth</a:t>
                      </a: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for Multiple Owners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Visual Distress Signals (As Required)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Auth</a:t>
                      </a: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for Corporate Offer for Use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Dry Bag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143000" y="15001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FAF3-A099-4640-91F5-E6C38FF20AA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0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 CENA" panose="02000000000000000000" pitchFamily="2" charset="0"/>
              </a:rPr>
              <a:t>Gear on PFD</a:t>
            </a:r>
            <a:endParaRPr lang="en-US" dirty="0">
              <a:latin typeface="AR CENA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68" y="1524000"/>
            <a:ext cx="2497249" cy="4343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466" y="1524000"/>
            <a:ext cx="3318035" cy="43434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FAF3-A099-4640-91F5-E6C38FF20AA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1512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 CENA" panose="02000000000000000000" pitchFamily="2" charset="0"/>
              </a:rPr>
              <a:t>Kayak Gear</a:t>
            </a:r>
            <a:endParaRPr lang="en-US" dirty="0">
              <a:latin typeface="AR CENA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447800"/>
            <a:ext cx="4953000" cy="4953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FAF3-A099-4640-91F5-E6C38FF20AA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9637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Additional Requirements, D5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Navigation Rules </a:t>
            </a:r>
            <a:r>
              <a:rPr lang="en-US" dirty="0" smtClean="0"/>
              <a:t>exam </a:t>
            </a:r>
          </a:p>
          <a:p>
            <a:r>
              <a:rPr lang="en-US" u="sng" dirty="0" smtClean="0"/>
              <a:t>ICS 210 </a:t>
            </a:r>
            <a:r>
              <a:rPr lang="en-US" dirty="0" smtClean="0"/>
              <a:t>or </a:t>
            </a:r>
            <a:r>
              <a:rPr lang="en-US" u="sng" dirty="0" smtClean="0"/>
              <a:t>300</a:t>
            </a:r>
            <a:r>
              <a:rPr lang="en-US" dirty="0" smtClean="0"/>
              <a:t> course</a:t>
            </a:r>
          </a:p>
          <a:p>
            <a:r>
              <a:rPr lang="en-US" dirty="0" smtClean="0"/>
              <a:t>Demonstrate Proficiency Operating Handheld </a:t>
            </a:r>
            <a:r>
              <a:rPr lang="en-US" u="sng" dirty="0" smtClean="0"/>
              <a:t>GPS </a:t>
            </a:r>
            <a:endParaRPr lang="en-US" dirty="0" smtClean="0"/>
          </a:p>
          <a:p>
            <a:r>
              <a:rPr lang="en-US" dirty="0" smtClean="0"/>
              <a:t>Specific tasks from BCM and Coxswain tasks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419600"/>
            <a:ext cx="1700213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FAF3-A099-4640-91F5-E6C38FF20AA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25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AR CENA" panose="02000000000000000000" pitchFamily="2" charset="0"/>
              </a:rPr>
              <a:t>AOMS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submitting orders within AOMS, AUXPAD operators shall note in the comments section the Auxiliary operational vessel facility (boat or personal water craft), a Coast Guard boat, a law enforcement/public safety agency boat, or another AUXPAD facility to meet the </a:t>
            </a:r>
            <a:r>
              <a:rPr lang="en-US" b="1" dirty="0" smtClean="0">
                <a:solidFill>
                  <a:srgbClr val="FF0000"/>
                </a:solidFill>
              </a:rPr>
              <a:t>tandem operating requirement</a:t>
            </a:r>
            <a:r>
              <a:rPr lang="en-US" dirty="0" smtClean="0"/>
              <a:t>. This additional information is in addition to all other OIA AOMS requirements.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FAF3-A099-4640-91F5-E6C38FF20AA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20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 CENA" panose="02000000000000000000" pitchFamily="2" charset="0"/>
              </a:rPr>
              <a:t>Other Resources</a:t>
            </a:r>
            <a:endParaRPr lang="en-US" dirty="0">
              <a:latin typeface="AR CENA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A collection of current web site links is available at the Coast Guard Auxiliary </a:t>
            </a:r>
            <a:r>
              <a:rPr lang="en-US" dirty="0" smtClean="0"/>
              <a:t>site</a:t>
            </a:r>
            <a:r>
              <a:rPr lang="en-US" dirty="0" smtClean="0"/>
              <a:t>: </a:t>
            </a:r>
            <a:endParaRPr lang="en-US" dirty="0" smtClean="0"/>
          </a:p>
          <a:p>
            <a:pPr fontAlgn="t"/>
            <a:r>
              <a:rPr lang="en-US" b="1" dirty="0" smtClean="0">
                <a:hlinkClick r:id="rId3"/>
              </a:rPr>
              <a:t>http</a:t>
            </a:r>
            <a:r>
              <a:rPr lang="en-US" b="1" dirty="0">
                <a:hlinkClick r:id="rId3"/>
              </a:rPr>
              <a:t>://tinyurl.com/AUXRBS</a:t>
            </a:r>
            <a:endParaRPr lang="en-US" dirty="0"/>
          </a:p>
          <a:p>
            <a:pPr fontAlgn="t"/>
            <a:r>
              <a:rPr lang="en-US" b="1" dirty="0">
                <a:hlinkClick r:id="rId4"/>
              </a:rPr>
              <a:t>http://tinyurl.com/paddlecraft-safety</a:t>
            </a:r>
            <a:endParaRPr lang="en-US" dirty="0"/>
          </a:p>
          <a:p>
            <a:pPr fontAlgn="t"/>
            <a:r>
              <a:rPr lang="en-US" b="1" dirty="0">
                <a:hlinkClick r:id="rId5"/>
              </a:rPr>
              <a:t>http://tinyurl.com/AUXPAD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6"/>
              </a:rPr>
              <a:t>http://auxbdeptwiki.cgaux.org/index.php?title=Paddlesports</a:t>
            </a:r>
            <a:r>
              <a:rPr lang="en-US" dirty="0" smtClean="0"/>
              <a:t>   </a:t>
            </a:r>
            <a:r>
              <a:rPr lang="en-US" sz="2400" i="1" dirty="0" smtClean="0"/>
              <a:t>This collection includes links to instruction, clubs, and information specific to paddlers’ needs in text and video </a:t>
            </a:r>
            <a:r>
              <a:rPr lang="en-US" sz="2400" i="1" dirty="0" smtClean="0"/>
              <a:t>formats</a:t>
            </a:r>
          </a:p>
          <a:p>
            <a:pPr marL="0" indent="0">
              <a:buNone/>
            </a:pPr>
            <a:endParaRPr lang="en-US" sz="2400" i="1" dirty="0" smtClean="0"/>
          </a:p>
          <a:p>
            <a:pPr marL="0" indent="0">
              <a:buNone/>
            </a:pPr>
            <a:r>
              <a:rPr lang="en-US" dirty="0" smtClean="0"/>
              <a:t>The American Canoe Association website is at: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hlinkClick r:id="rId7"/>
              </a:rPr>
              <a:t>http</a:t>
            </a:r>
            <a:r>
              <a:rPr lang="en-US" dirty="0">
                <a:hlinkClick r:id="rId7"/>
              </a:rPr>
              <a:t>://</a:t>
            </a:r>
            <a:r>
              <a:rPr lang="en-US" dirty="0" smtClean="0">
                <a:hlinkClick r:id="rId7"/>
              </a:rPr>
              <a:t>auxbdeptwiki.cgaux.org/index.php?title=Main_Page</a:t>
            </a:r>
            <a:r>
              <a:rPr lang="en-US" dirty="0" smtClean="0"/>
              <a:t>  </a:t>
            </a:r>
            <a:r>
              <a:rPr lang="en-US" sz="2600" i="1" dirty="0" smtClean="0"/>
              <a:t>This site will help you find skills instruction</a:t>
            </a:r>
            <a:endParaRPr lang="en-US" sz="2600" i="1" dirty="0"/>
          </a:p>
          <a:p>
            <a:pPr marL="0" indent="0">
              <a:buNone/>
            </a:pPr>
            <a:endParaRPr lang="en-US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D3A3-BA43-43DE-9A59-7E0E033A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11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 CENA" panose="02000000000000000000" pitchFamily="2" charset="0"/>
              </a:rPr>
              <a:t>Contact I</a:t>
            </a:r>
            <a:r>
              <a:rPr lang="en-US" dirty="0" smtClean="0">
                <a:latin typeface="AR CENA" panose="02000000000000000000" pitchFamily="2" charset="0"/>
              </a:rPr>
              <a:t>nfo</a:t>
            </a:r>
            <a:endParaRPr lang="en-US" dirty="0">
              <a:latin typeface="AR CENA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Don Goff, Senior Advisor for Paddlecraft Safety</a:t>
            </a:r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Don.Goff@cgauxnet.us</a:t>
            </a:r>
            <a:r>
              <a:rPr lang="en-US" dirty="0" smtClean="0"/>
              <a:t> 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571-216-3827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Join the </a:t>
            </a:r>
            <a:r>
              <a:rPr lang="en-US" b="1" dirty="0" err="1" smtClean="0"/>
              <a:t>MyCGAUX</a:t>
            </a:r>
            <a:r>
              <a:rPr lang="en-US" b="1" dirty="0" smtClean="0"/>
              <a:t> Community of Interest</a:t>
            </a:r>
          </a:p>
          <a:p>
            <a:pPr marL="0" indent="0" algn="ctr">
              <a:buNone/>
            </a:pPr>
            <a:r>
              <a:rPr lang="en-US" dirty="0" smtClean="0"/>
              <a:t>Look under Recreational Boating Safety—</a:t>
            </a:r>
          </a:p>
          <a:p>
            <a:pPr marL="0" indent="0" algn="ctr">
              <a:buNone/>
            </a:pPr>
            <a:r>
              <a:rPr lang="en-US" dirty="0"/>
              <a:t>a</a:t>
            </a:r>
            <a:r>
              <a:rPr lang="en-US" dirty="0" smtClean="0"/>
              <a:t>nd “friend” 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D3A3-BA43-43DE-9A59-7E0E033A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80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 CENA" panose="02000000000000000000" pitchFamily="2" charset="0"/>
              </a:rPr>
              <a:t>Have Fun, But Be Safe!</a:t>
            </a:r>
            <a:endParaRPr lang="en-US" dirty="0">
              <a:latin typeface="AR CENA" panose="02000000000000000000" pitchFamily="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D3A3-BA43-43DE-9A59-7E0E033A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2" name="Picture 2" descr="C:\Users\User\Documents\CG AUX\AUXPAD\Pix\dlg auxpa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1609725"/>
            <a:ext cx="5753100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539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 CENA" panose="02000000000000000000" pitchFamily="2" charset="0"/>
              </a:rPr>
              <a:t>Agenda</a:t>
            </a:r>
            <a:endParaRPr lang="en-US" dirty="0">
              <a:latin typeface="AR CENA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Need</a:t>
            </a:r>
          </a:p>
          <a:p>
            <a:r>
              <a:rPr lang="en-US" dirty="0" smtClean="0"/>
              <a:t>AUXPAD Missions</a:t>
            </a:r>
          </a:p>
          <a:p>
            <a:r>
              <a:rPr lang="en-US" dirty="0" smtClean="0"/>
              <a:t>Getting Started</a:t>
            </a:r>
          </a:p>
          <a:p>
            <a:r>
              <a:rPr lang="en-US" dirty="0" smtClean="0"/>
              <a:t>AUXPAD Qualifiers Training Requirements</a:t>
            </a:r>
          </a:p>
          <a:p>
            <a:r>
              <a:rPr lang="en-US" dirty="0" smtClean="0"/>
              <a:t>AUXPAD Operators Training Requirements</a:t>
            </a:r>
          </a:p>
          <a:p>
            <a:r>
              <a:rPr lang="en-US" dirty="0" smtClean="0"/>
              <a:t>Offer-For-Use</a:t>
            </a:r>
          </a:p>
          <a:p>
            <a:r>
              <a:rPr lang="en-US" dirty="0" smtClean="0"/>
              <a:t>Additional Equipment Required, D5</a:t>
            </a:r>
          </a:p>
          <a:p>
            <a:r>
              <a:rPr lang="en-US" dirty="0" smtClean="0"/>
              <a:t>Additional Requirements, D5</a:t>
            </a:r>
          </a:p>
          <a:p>
            <a:r>
              <a:rPr lang="en-US" dirty="0" smtClean="0"/>
              <a:t>AOMS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FAF3-A099-4640-91F5-E6C38FF20AAD}" type="slidenum">
              <a:rPr lang="en-US" smtClean="0"/>
              <a:t>3</a:t>
            </a:fld>
            <a:endParaRPr lang="en-US"/>
          </a:p>
        </p:txBody>
      </p:sp>
      <p:pic>
        <p:nvPicPr>
          <p:cNvPr id="4098" name="Picture 2" descr="C:\Users\User\Documents\CG AUX\AUXPAD\Pix\Wend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24400" y="1371600"/>
            <a:ext cx="3702197" cy="130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53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534EE-6D27-4FE2-B45D-2A230F55BFF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ysClr val="windowText" lastClr="000000"/>
                </a:solidFill>
              </a:rPr>
              <a:t/>
            </a:r>
            <a:br>
              <a:rPr lang="en-US" dirty="0" smtClean="0">
                <a:solidFill>
                  <a:sysClr val="windowText" lastClr="000000"/>
                </a:solidFill>
              </a:rPr>
            </a:br>
            <a:r>
              <a:rPr lang="en-US" dirty="0" smtClean="0">
                <a:solidFill>
                  <a:sysClr val="windowText" lastClr="000000"/>
                </a:solidFill>
                <a:latin typeface="AR CENA" panose="02000000000000000000" pitchFamily="2" charset="0"/>
              </a:rPr>
              <a:t>“</a:t>
            </a:r>
            <a:r>
              <a:rPr lang="en-US" b="1" dirty="0" smtClean="0">
                <a:solidFill>
                  <a:sysClr val="windowText" lastClr="000000"/>
                </a:solidFill>
                <a:latin typeface="AR CENA" panose="02000000000000000000" pitchFamily="2" charset="0"/>
              </a:rPr>
              <a:t>Boats in Aisle Five”</a:t>
            </a:r>
            <a:endParaRPr lang="en-US" b="1" dirty="0">
              <a:solidFill>
                <a:sysClr val="windowText" lastClr="000000"/>
              </a:solidFill>
              <a:latin typeface="AR CENA" panose="02000000000000000000" pitchFamily="2" charset="0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609600" y="1501080"/>
            <a:ext cx="76962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sz="4400" kern="0" dirty="0" smtClean="0">
                <a:solidFill>
                  <a:prstClr val="black"/>
                </a:solidFill>
              </a:rPr>
              <a:t>Most </a:t>
            </a:r>
            <a:r>
              <a:rPr lang="en-US" sz="4400" kern="0" dirty="0">
                <a:solidFill>
                  <a:prstClr val="black"/>
                </a:solidFill>
              </a:rPr>
              <a:t>boats </a:t>
            </a:r>
            <a:r>
              <a:rPr lang="en-US" sz="4400" kern="0" dirty="0" smtClean="0">
                <a:solidFill>
                  <a:prstClr val="black"/>
                </a:solidFill>
              </a:rPr>
              <a:t>are now sold </a:t>
            </a:r>
            <a:r>
              <a:rPr lang="en-US" sz="4400" kern="0" dirty="0">
                <a:solidFill>
                  <a:prstClr val="black"/>
                </a:solidFill>
              </a:rPr>
              <a:t>by retailers who are not paddlers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  <a:defRPr/>
            </a:pPr>
            <a:r>
              <a:rPr lang="en-US" sz="4400" kern="0" dirty="0" smtClean="0">
                <a:solidFill>
                  <a:prstClr val="black"/>
                </a:solidFill>
              </a:rPr>
              <a:t>Most </a:t>
            </a:r>
            <a:r>
              <a:rPr lang="en-US" sz="4400" kern="0" dirty="0">
                <a:solidFill>
                  <a:prstClr val="black"/>
                </a:solidFill>
              </a:rPr>
              <a:t>boats </a:t>
            </a:r>
            <a:r>
              <a:rPr lang="en-US" sz="4400" kern="0" dirty="0" smtClean="0">
                <a:solidFill>
                  <a:prstClr val="black"/>
                </a:solidFill>
              </a:rPr>
              <a:t>are sold </a:t>
            </a:r>
            <a:r>
              <a:rPr lang="en-US" sz="4400" kern="0" dirty="0">
                <a:solidFill>
                  <a:prstClr val="black"/>
                </a:solidFill>
              </a:rPr>
              <a:t>without </a:t>
            </a:r>
            <a:r>
              <a:rPr lang="en-US" sz="4400" kern="0" dirty="0" smtClean="0">
                <a:solidFill>
                  <a:prstClr val="black"/>
                </a:solidFill>
              </a:rPr>
              <a:t>any instruction or guidance</a:t>
            </a:r>
            <a:endParaRPr lang="en-US" sz="4400" kern="0" dirty="0">
              <a:solidFill>
                <a:prstClr val="black"/>
              </a:solidFill>
            </a:endParaRPr>
          </a:p>
        </p:txBody>
      </p:sp>
      <p:pic>
        <p:nvPicPr>
          <p:cNvPr id="14" name="Picture 2" descr="F:\Data Recovery 3-1-12\Pictures\kayak invento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441167"/>
            <a:ext cx="2769001" cy="1456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702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 CENA" panose="02000000000000000000" pitchFamily="2" charset="0"/>
              </a:rPr>
              <a:t>Registered Vessels and </a:t>
            </a:r>
            <a:br>
              <a:rPr lang="en-US" dirty="0">
                <a:latin typeface="AR CENA" panose="02000000000000000000" pitchFamily="2" charset="0"/>
              </a:rPr>
            </a:br>
            <a:r>
              <a:rPr lang="en-US" dirty="0">
                <a:latin typeface="AR CENA" panose="02000000000000000000" pitchFamily="2" charset="0"/>
              </a:rPr>
              <a:t> Deaths </a:t>
            </a:r>
            <a:r>
              <a:rPr lang="en-US" dirty="0" smtClean="0">
                <a:latin typeface="AR CENA" panose="02000000000000000000" pitchFamily="2" charset="0"/>
              </a:rPr>
              <a:t>1962-2014</a:t>
            </a:r>
            <a:endParaRPr lang="en-US" dirty="0">
              <a:latin typeface="AR CENA" panose="02000000000000000000" pitchFamily="2" charset="0"/>
            </a:endParaRPr>
          </a:p>
        </p:txBody>
      </p:sp>
      <p:sp>
        <p:nvSpPr>
          <p:cNvPr id="1433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E5DBB1-DEDA-4259-A262-883679F02C3E}" type="slidenum">
              <a:rPr lang="en-US" sz="1400" smtClean="0">
                <a:solidFill>
                  <a:srgbClr val="000000"/>
                </a:solidFill>
              </a:rPr>
              <a:pPr eaLnBrk="1" hangingPunct="1"/>
              <a:t>5</a:t>
            </a:fld>
            <a:endParaRPr lang="en-US" sz="1400" smtClean="0">
              <a:solidFill>
                <a:srgbClr val="0000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4848776"/>
              </p:ext>
            </p:extLst>
          </p:nvPr>
        </p:nvGraphicFramePr>
        <p:xfrm>
          <a:off x="381000" y="1524000"/>
          <a:ext cx="8480425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Worksheet" r:id="rId4" imgW="6810430" imgH="2790889" progId="Excel.Sheet.8">
                  <p:embed/>
                </p:oleObj>
              </mc:Choice>
              <mc:Fallback>
                <p:oleObj name="Worksheet" r:id="rId4" imgW="6810430" imgH="2790889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524000"/>
                        <a:ext cx="8480425" cy="464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491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 CENA" panose="02000000000000000000" pitchFamily="2" charset="0"/>
              </a:rPr>
              <a:t>The Problem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AR CENA" panose="02000000000000000000" pitchFamily="2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862" y="1828800"/>
            <a:ext cx="8015737" cy="3843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8755" y="2362200"/>
            <a:ext cx="677108" cy="215682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3200" dirty="0" smtClean="0"/>
              <a:t>Fatalities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ED3A3-BA43-43DE-9A59-7E0E033A89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175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7534EE-6D27-4FE2-B45D-2A230F55BFF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94" y="664792"/>
            <a:ext cx="8338206" cy="520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777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AR CENA" panose="02000000000000000000" pitchFamily="2" charset="0"/>
              </a:rPr>
              <a:t>AUXPAD’s</a:t>
            </a:r>
            <a:r>
              <a:rPr lang="en-US" dirty="0" smtClean="0"/>
              <a:t> Missions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E</a:t>
            </a:r>
            <a:r>
              <a:rPr lang="en-US" dirty="0" smtClean="0"/>
              <a:t>xtend boating safety outreach </a:t>
            </a:r>
          </a:p>
          <a:p>
            <a:r>
              <a:rPr lang="en-US" dirty="0" smtClean="0"/>
              <a:t>Promote </a:t>
            </a:r>
            <a:r>
              <a:rPr lang="en-US" b="1" dirty="0" smtClean="0">
                <a:solidFill>
                  <a:srgbClr val="FF0000"/>
                </a:solidFill>
              </a:rPr>
              <a:t>life jacket wear </a:t>
            </a:r>
          </a:p>
          <a:p>
            <a:r>
              <a:rPr lang="en-US" dirty="0"/>
              <a:t>P</a:t>
            </a:r>
            <a:r>
              <a:rPr lang="en-US" dirty="0" smtClean="0"/>
              <a:t>romote operator compliance with Coast Guard </a:t>
            </a:r>
            <a:r>
              <a:rPr lang="en-US" b="1" dirty="0" smtClean="0">
                <a:solidFill>
                  <a:srgbClr val="FF0000"/>
                </a:solidFill>
              </a:rPr>
              <a:t>required safety equipment </a:t>
            </a:r>
            <a:r>
              <a:rPr lang="en-US" dirty="0" smtClean="0"/>
              <a:t>within the paddle craft community</a:t>
            </a:r>
          </a:p>
          <a:p>
            <a:r>
              <a:rPr lang="en-US" dirty="0" smtClean="0"/>
              <a:t>AUXPAD </a:t>
            </a:r>
            <a:r>
              <a:rPr lang="en-US" dirty="0" smtClean="0"/>
              <a:t>Afloat Outreach activities </a:t>
            </a:r>
            <a:r>
              <a:rPr lang="en-US" b="1" dirty="0" smtClean="0">
                <a:solidFill>
                  <a:srgbClr val="FF0000"/>
                </a:solidFill>
              </a:rPr>
              <a:t>places qualified AUXPAD operators in direct contact with recreational paddle craft users </a:t>
            </a:r>
            <a:r>
              <a:rPr lang="en-US" dirty="0" smtClean="0"/>
              <a:t>on the water. </a:t>
            </a:r>
          </a:p>
          <a:p>
            <a:r>
              <a:rPr lang="en-US" dirty="0"/>
              <a:t>P</a:t>
            </a:r>
            <a:r>
              <a:rPr lang="en-US" dirty="0" smtClean="0"/>
              <a:t>romotes paddle craft RBS via </a:t>
            </a:r>
            <a:r>
              <a:rPr lang="en-US" b="1" dirty="0" smtClean="0">
                <a:solidFill>
                  <a:srgbClr val="FF0000"/>
                </a:solidFill>
              </a:rPr>
              <a:t>personal example </a:t>
            </a:r>
            <a:r>
              <a:rPr lang="en-US" dirty="0" smtClean="0"/>
              <a:t>and affords an opportunity for Auxiliarists to assimilate with the paddle craft community and develop networks to promote boating safety.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6300" b="1" i="1" dirty="0" smtClean="0">
                <a:solidFill>
                  <a:srgbClr val="FF0000"/>
                </a:solidFill>
              </a:rPr>
              <a:t>RBS—not operational!</a:t>
            </a:r>
            <a:endParaRPr lang="en-US" sz="6300" b="1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FAF3-A099-4640-91F5-E6C38FF20A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33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 CENA" panose="02000000000000000000" pitchFamily="2" charset="0"/>
              </a:rPr>
              <a:t>Current Resources</a:t>
            </a:r>
            <a:endParaRPr lang="en-US" dirty="0">
              <a:latin typeface="AR CENA" panose="02000000000000000000" pitchFamily="2" charset="0"/>
            </a:endParaRPr>
          </a:p>
        </p:txBody>
      </p:sp>
      <p:pic>
        <p:nvPicPr>
          <p:cNvPr id="2050" name="Picture 2" descr="C:\Users\User\Documents\CG AUX\AUXPAD\Pix\Tng day 2016 Ju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8219598" cy="394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3FAF3-A099-4640-91F5-E6C38FF20A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06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1048</TotalTime>
  <Words>1238</Words>
  <Application>Microsoft Office PowerPoint</Application>
  <PresentationFormat>On-screen Show (4:3)</PresentationFormat>
  <Paragraphs>226</Paragraphs>
  <Slides>27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Office Theme</vt:lpstr>
      <vt:lpstr>1_Office Theme</vt:lpstr>
      <vt:lpstr>Worksheet</vt:lpstr>
      <vt:lpstr>AUXILIARY PADDLE CRAFT (AUXPAD) Underway</vt:lpstr>
      <vt:lpstr>References</vt:lpstr>
      <vt:lpstr>Agenda</vt:lpstr>
      <vt:lpstr>PowerPoint Presentation</vt:lpstr>
      <vt:lpstr>Registered Vessels and   Deaths 1962-2014</vt:lpstr>
      <vt:lpstr>The Problem</vt:lpstr>
      <vt:lpstr>PowerPoint Presentation</vt:lpstr>
      <vt:lpstr> AUXPAD’s Missions </vt:lpstr>
      <vt:lpstr>Current Resources</vt:lpstr>
      <vt:lpstr>Getting Started</vt:lpstr>
      <vt:lpstr> AUXPAD Qualifiers Training Requirements </vt:lpstr>
      <vt:lpstr> AUXPAD Operators Training Requirements </vt:lpstr>
      <vt:lpstr>L-1 Introduction to Kayaking Carries</vt:lpstr>
      <vt:lpstr>L-1 Rescues</vt:lpstr>
      <vt:lpstr>L-1 Strokes</vt:lpstr>
      <vt:lpstr>L-2 Essentials of Kayak Touring</vt:lpstr>
      <vt:lpstr>L-2 Rescues &amp; Maneuvers</vt:lpstr>
      <vt:lpstr>L-2 Strokes</vt:lpstr>
      <vt:lpstr> Offer-For-Use </vt:lpstr>
      <vt:lpstr> D-5 Additional Equipment Required </vt:lpstr>
      <vt:lpstr>Gear on PFD</vt:lpstr>
      <vt:lpstr>Kayak Gear</vt:lpstr>
      <vt:lpstr> Additional Requirements, D5 </vt:lpstr>
      <vt:lpstr> AOMS  </vt:lpstr>
      <vt:lpstr>Other Resources</vt:lpstr>
      <vt:lpstr>Contact Info</vt:lpstr>
      <vt:lpstr>Have Fun, But Be Safe!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AUXILIARY PADDLE CRAFT (AUXPAD) Underway</dc:title>
  <dc:creator>Goff</dc:creator>
  <cp:lastModifiedBy>Goff</cp:lastModifiedBy>
  <cp:revision>24</cp:revision>
  <cp:lastPrinted>2017-01-22T16:41:19Z</cp:lastPrinted>
  <dcterms:created xsi:type="dcterms:W3CDTF">2016-03-11T20:03:14Z</dcterms:created>
  <dcterms:modified xsi:type="dcterms:W3CDTF">2017-01-22T17:05:23Z</dcterms:modified>
</cp:coreProperties>
</file>