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3" r:id="rId3"/>
  </p:sldMasterIdLst>
  <p:notesMasterIdLst>
    <p:notesMasterId r:id="rId39"/>
  </p:notesMasterIdLst>
  <p:handoutMasterIdLst>
    <p:handoutMasterId r:id="rId40"/>
  </p:handoutMasterIdLst>
  <p:sldIdLst>
    <p:sldId id="290" r:id="rId4"/>
    <p:sldId id="291" r:id="rId5"/>
    <p:sldId id="292" r:id="rId6"/>
    <p:sldId id="294" r:id="rId7"/>
    <p:sldId id="270" r:id="rId8"/>
    <p:sldId id="256" r:id="rId9"/>
    <p:sldId id="267" r:id="rId10"/>
    <p:sldId id="268" r:id="rId11"/>
    <p:sldId id="259" r:id="rId12"/>
    <p:sldId id="260" r:id="rId13"/>
    <p:sldId id="261" r:id="rId14"/>
    <p:sldId id="262" r:id="rId15"/>
    <p:sldId id="263" r:id="rId16"/>
    <p:sldId id="271" r:id="rId17"/>
    <p:sldId id="277" r:id="rId18"/>
    <p:sldId id="264" r:id="rId19"/>
    <p:sldId id="265" r:id="rId20"/>
    <p:sldId id="266" r:id="rId21"/>
    <p:sldId id="279" r:id="rId22"/>
    <p:sldId id="282" r:id="rId23"/>
    <p:sldId id="273" r:id="rId24"/>
    <p:sldId id="275" r:id="rId25"/>
    <p:sldId id="278" r:id="rId26"/>
    <p:sldId id="274" r:id="rId27"/>
    <p:sldId id="289" r:id="rId28"/>
    <p:sldId id="284" r:id="rId29"/>
    <p:sldId id="285" r:id="rId30"/>
    <p:sldId id="286" r:id="rId31"/>
    <p:sldId id="287" r:id="rId32"/>
    <p:sldId id="288" r:id="rId33"/>
    <p:sldId id="276" r:id="rId34"/>
    <p:sldId id="281" r:id="rId35"/>
    <p:sldId id="296" r:id="rId36"/>
    <p:sldId id="295" r:id="rId37"/>
    <p:sldId id="293" r:id="rId38"/>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409" autoAdjust="0"/>
  </p:normalViewPr>
  <p:slideViewPr>
    <p:cSldViewPr>
      <p:cViewPr>
        <p:scale>
          <a:sx n="77" d="100"/>
          <a:sy n="77" d="100"/>
        </p:scale>
        <p:origin x="-1164" y="22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00" d="100"/>
          <a:sy n="100" d="100"/>
        </p:scale>
        <p:origin x="-1878"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er\Documents\CG%20AUX\BC-BLC\Paddlecraft%20Deaths%20by%20vessel%20type.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a:latin typeface="Arial" pitchFamily="34" charset="0"/>
                <a:cs typeface="Arial" pitchFamily="34" charset="0"/>
              </a:rPr>
              <a:t>Percent of Deaths by Specific Vessel Type and</a:t>
            </a:r>
            <a:r>
              <a:rPr lang="en-US" sz="1400" baseline="0">
                <a:latin typeface="Arial" pitchFamily="34" charset="0"/>
                <a:cs typeface="Arial" pitchFamily="34" charset="0"/>
              </a:rPr>
              <a:t> Year </a:t>
            </a:r>
          </a:p>
          <a:p>
            <a:pPr>
              <a:defRPr/>
            </a:pPr>
            <a:r>
              <a:rPr lang="en-US" sz="1000" baseline="0">
                <a:latin typeface="Arial" pitchFamily="34" charset="0"/>
                <a:cs typeface="Arial" pitchFamily="34" charset="0"/>
              </a:rPr>
              <a:t>(Source:U.S. Coast Guard)</a:t>
            </a:r>
            <a:endParaRPr lang="en-US" sz="1000">
              <a:latin typeface="Arial" pitchFamily="34" charset="0"/>
              <a:cs typeface="Arial" pitchFamily="34" charset="0"/>
            </a:endParaRPr>
          </a:p>
        </c:rich>
      </c:tx>
      <c:layout/>
      <c:overlay val="0"/>
    </c:title>
    <c:autoTitleDeleted val="0"/>
    <c:plotArea>
      <c:layout/>
      <c:lineChart>
        <c:grouping val="standard"/>
        <c:varyColors val="0"/>
        <c:ser>
          <c:idx val="9"/>
          <c:order val="0"/>
          <c:tx>
            <c:v>Canoe/Kayak</c:v>
          </c:tx>
          <c:spPr>
            <a:ln>
              <a:solidFill>
                <a:srgbClr val="C00000"/>
              </a:solidFill>
            </a:ln>
          </c:spPr>
          <c:marker>
            <c:spPr>
              <a:solidFill>
                <a:srgbClr val="C00000"/>
              </a:solidFill>
              <a:ln>
                <a:solidFill>
                  <a:srgbClr val="C00000"/>
                </a:solidFill>
              </a:ln>
            </c:spPr>
          </c:marker>
          <c:cat>
            <c:numRef>
              <c:f>Slide24!$B$2:$L$2</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Slide24!$B$6:$L$6</c:f>
              <c:numCache>
                <c:formatCode>0%</c:formatCode>
                <c:ptCount val="11"/>
                <c:pt idx="0">
                  <c:v>0.14000000000000001</c:v>
                </c:pt>
                <c:pt idx="1">
                  <c:v>0.1</c:v>
                </c:pt>
                <c:pt idx="2">
                  <c:v>0.14000000000000001</c:v>
                </c:pt>
                <c:pt idx="3">
                  <c:v>0.16</c:v>
                </c:pt>
                <c:pt idx="4">
                  <c:v>0.16</c:v>
                </c:pt>
                <c:pt idx="5">
                  <c:v>0.18</c:v>
                </c:pt>
                <c:pt idx="6">
                  <c:v>0.21</c:v>
                </c:pt>
                <c:pt idx="7">
                  <c:v>0.18</c:v>
                </c:pt>
                <c:pt idx="8">
                  <c:v>0.16</c:v>
                </c:pt>
                <c:pt idx="9">
                  <c:v>0.19</c:v>
                </c:pt>
                <c:pt idx="10">
                  <c:v>0.22</c:v>
                </c:pt>
              </c:numCache>
            </c:numRef>
          </c:val>
          <c:smooth val="0"/>
        </c:ser>
        <c:ser>
          <c:idx val="10"/>
          <c:order val="1"/>
          <c:tx>
            <c:v>SUP</c:v>
          </c:tx>
          <c:spPr>
            <a:ln>
              <a:solidFill>
                <a:srgbClr val="002060"/>
              </a:solidFill>
            </a:ln>
          </c:spPr>
          <c:marker>
            <c:symbol val="square"/>
            <c:size val="6"/>
            <c:spPr>
              <a:solidFill>
                <a:srgbClr val="002060"/>
              </a:solidFill>
              <a:ln>
                <a:solidFill>
                  <a:srgbClr val="002060"/>
                </a:solidFill>
              </a:ln>
            </c:spPr>
          </c:marker>
          <c:cat>
            <c:numRef>
              <c:f>Slide24!$B$2:$L$2</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Slide24!$B$15:$L$15</c:f>
              <c:numCache>
                <c:formatCode>0%</c:formatCode>
                <c:ptCount val="11"/>
                <c:pt idx="0">
                  <c:v>0</c:v>
                </c:pt>
                <c:pt idx="1">
                  <c:v>0</c:v>
                </c:pt>
                <c:pt idx="2">
                  <c:v>0</c:v>
                </c:pt>
                <c:pt idx="3">
                  <c:v>0</c:v>
                </c:pt>
                <c:pt idx="4">
                  <c:v>0</c:v>
                </c:pt>
                <c:pt idx="5">
                  <c:v>0</c:v>
                </c:pt>
                <c:pt idx="6">
                  <c:v>0</c:v>
                </c:pt>
                <c:pt idx="7">
                  <c:v>0</c:v>
                </c:pt>
                <c:pt idx="8">
                  <c:v>0</c:v>
                </c:pt>
                <c:pt idx="9">
                  <c:v>0.01</c:v>
                </c:pt>
                <c:pt idx="10">
                  <c:v>0</c:v>
                </c:pt>
              </c:numCache>
            </c:numRef>
          </c:val>
          <c:smooth val="0"/>
        </c:ser>
        <c:dLbls>
          <c:showLegendKey val="0"/>
          <c:showVal val="0"/>
          <c:showCatName val="0"/>
          <c:showSerName val="0"/>
          <c:showPercent val="0"/>
          <c:showBubbleSize val="0"/>
        </c:dLbls>
        <c:marker val="1"/>
        <c:smooth val="0"/>
        <c:axId val="100160256"/>
        <c:axId val="100162176"/>
      </c:lineChart>
      <c:catAx>
        <c:axId val="100160256"/>
        <c:scaling>
          <c:orientation val="minMax"/>
        </c:scaling>
        <c:delete val="0"/>
        <c:axPos val="b"/>
        <c:numFmt formatCode="General" sourceLinked="1"/>
        <c:majorTickMark val="out"/>
        <c:minorTickMark val="none"/>
        <c:tickLblPos val="nextTo"/>
        <c:spPr>
          <a:ln w="9525">
            <a:solidFill>
              <a:schemeClr val="tx1"/>
            </a:solidFill>
          </a:ln>
        </c:spPr>
        <c:txPr>
          <a:bodyPr/>
          <a:lstStyle/>
          <a:p>
            <a:pPr>
              <a:defRPr sz="1200" b="1">
                <a:latin typeface="Arial" pitchFamily="34" charset="0"/>
                <a:cs typeface="Arial" pitchFamily="34" charset="0"/>
              </a:defRPr>
            </a:pPr>
            <a:endParaRPr lang="en-US"/>
          </a:p>
        </c:txPr>
        <c:crossAx val="100162176"/>
        <c:crosses val="autoZero"/>
        <c:auto val="1"/>
        <c:lblAlgn val="ctr"/>
        <c:lblOffset val="100"/>
        <c:noMultiLvlLbl val="0"/>
      </c:catAx>
      <c:valAx>
        <c:axId val="100162176"/>
        <c:scaling>
          <c:orientation val="minMax"/>
        </c:scaling>
        <c:delete val="0"/>
        <c:axPos val="l"/>
        <c:majorGridlines/>
        <c:numFmt formatCode="0%" sourceLinked="1"/>
        <c:majorTickMark val="out"/>
        <c:minorTickMark val="none"/>
        <c:tickLblPos val="nextTo"/>
        <c:txPr>
          <a:bodyPr/>
          <a:lstStyle/>
          <a:p>
            <a:pPr>
              <a:defRPr sz="1200" b="1">
                <a:latin typeface="Arial" pitchFamily="34" charset="0"/>
                <a:cs typeface="Arial" pitchFamily="34" charset="0"/>
              </a:defRPr>
            </a:pPr>
            <a:endParaRPr lang="en-US"/>
          </a:p>
        </c:txPr>
        <c:crossAx val="100160256"/>
        <c:crosses val="autoZero"/>
        <c:crossBetween val="between"/>
      </c:valAx>
    </c:plotArea>
    <c:legend>
      <c:legendPos val="r"/>
      <c:legendEntry>
        <c:idx val="0"/>
        <c:txPr>
          <a:bodyPr/>
          <a:lstStyle/>
          <a:p>
            <a:pPr>
              <a:defRPr sz="1200" b="1">
                <a:latin typeface="Arial" pitchFamily="34" charset="0"/>
                <a:cs typeface="Arial" pitchFamily="34" charset="0"/>
              </a:defRPr>
            </a:pPr>
            <a:endParaRPr lang="en-US"/>
          </a:p>
        </c:txPr>
      </c:legendEntry>
      <c:legendEntry>
        <c:idx val="1"/>
        <c:txPr>
          <a:bodyPr/>
          <a:lstStyle/>
          <a:p>
            <a:pPr>
              <a:defRPr sz="1200" b="1">
                <a:latin typeface="Arial" pitchFamily="34" charset="0"/>
                <a:cs typeface="Arial" pitchFamily="34" charset="0"/>
              </a:defRPr>
            </a:pPr>
            <a:endParaRPr lang="en-US"/>
          </a:p>
        </c:txPr>
      </c:legendEntry>
      <c:layout>
        <c:manualLayout>
          <c:xMode val="edge"/>
          <c:yMode val="edge"/>
          <c:x val="0.63826976765386234"/>
          <c:y val="0.55698333903914177"/>
          <c:w val="0.21231066087795469"/>
          <c:h val="0.15987846627867164"/>
        </c:manualLayout>
      </c:layout>
      <c:overlay val="1"/>
      <c:spPr>
        <a:solidFill>
          <a:schemeClr val="bg1"/>
        </a:solidFill>
        <a:ln>
          <a:solidFill>
            <a:schemeClr val="tx1"/>
          </a:solidFill>
        </a:ln>
      </c:spPr>
      <c:txPr>
        <a:bodyPr/>
        <a:lstStyle/>
        <a:p>
          <a:pPr>
            <a:defRPr sz="1200" b="1"/>
          </a:pPr>
          <a:endParaRPr lang="en-US"/>
        </a:p>
      </c:txPr>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0105D4B3-AD98-4AEF-BE0E-09C188D1BBB7}" type="datetimeFigureOut">
              <a:rPr lang="en-US" smtClean="0"/>
              <a:t>1/22/2017</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F79E4DB2-6A8E-4867-9064-2991C0ECAC7A}" type="slidenum">
              <a:rPr lang="en-US" smtClean="0"/>
              <a:t>‹#›</a:t>
            </a:fld>
            <a:endParaRPr lang="en-US"/>
          </a:p>
        </p:txBody>
      </p:sp>
    </p:spTree>
    <p:extLst>
      <p:ext uri="{BB962C8B-B14F-4D97-AF65-F5344CB8AC3E}">
        <p14:creationId xmlns:p14="http://schemas.microsoft.com/office/powerpoint/2010/main" val="2374231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43757A61-9FD3-4B65-AA45-FAE80D9B6CF8}" type="datetimeFigureOut">
              <a:rPr lang="en-US" smtClean="0"/>
              <a:t>1/22/2017</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1654D227-7A6B-4077-B0D3-D1907773D9ED}" type="slidenum">
              <a:rPr lang="en-US" smtClean="0"/>
              <a:t>‹#›</a:t>
            </a:fld>
            <a:endParaRPr lang="en-US"/>
          </a:p>
        </p:txBody>
      </p:sp>
    </p:spTree>
    <p:extLst>
      <p:ext uri="{BB962C8B-B14F-4D97-AF65-F5344CB8AC3E}">
        <p14:creationId xmlns:p14="http://schemas.microsoft.com/office/powerpoint/2010/main" val="2680670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objective for this course is for you to be aware of the basic issues and needs for</a:t>
            </a:r>
            <a:r>
              <a:rPr lang="en-US" baseline="0" dirty="0" smtClean="0"/>
              <a:t> paddling safety, the basic equipment you should have, and to provide some info about paddling that will help you be a more knowledgeable and safer paddler.</a:t>
            </a:r>
            <a:endParaRPr lang="en-US" dirty="0"/>
          </a:p>
        </p:txBody>
      </p:sp>
      <p:sp>
        <p:nvSpPr>
          <p:cNvPr id="4" name="Slide Number Placeholder 3"/>
          <p:cNvSpPr>
            <a:spLocks noGrp="1"/>
          </p:cNvSpPr>
          <p:nvPr>
            <p:ph type="sldNum" sz="quarter" idx="10"/>
          </p:nvPr>
        </p:nvSpPr>
        <p:spPr/>
        <p:txBody>
          <a:bodyPr/>
          <a:lstStyle/>
          <a:p>
            <a:fld id="{1654D227-7A6B-4077-B0D3-D1907773D9ED}" type="slidenum">
              <a:rPr lang="en-US" smtClean="0"/>
              <a:t>5</a:t>
            </a:fld>
            <a:endParaRPr lang="en-US"/>
          </a:p>
        </p:txBody>
      </p:sp>
    </p:spTree>
    <p:extLst>
      <p:ext uri="{BB962C8B-B14F-4D97-AF65-F5344CB8AC3E}">
        <p14:creationId xmlns:p14="http://schemas.microsoft.com/office/powerpoint/2010/main" val="845615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Visibility</a:t>
            </a:r>
          </a:p>
          <a:p>
            <a:endParaRPr lang="en-US" dirty="0" smtClean="0"/>
          </a:p>
          <a:p>
            <a:r>
              <a:rPr lang="en-US" dirty="0" smtClean="0"/>
              <a:t>* Maximize your visibility through color and contrast </a:t>
            </a:r>
          </a:p>
          <a:p>
            <a:r>
              <a:rPr lang="en-US" dirty="0" smtClean="0"/>
              <a:t>* Bright clothes, lifejackets and boats are easier to see</a:t>
            </a:r>
          </a:p>
          <a:p>
            <a:r>
              <a:rPr lang="en-US" dirty="0" smtClean="0"/>
              <a:t>* Carry a bright white light if there is any chance you may paddle at night</a:t>
            </a:r>
          </a:p>
          <a:p>
            <a:r>
              <a:rPr lang="en-US" dirty="0" smtClean="0"/>
              <a:t>* consider carrying bright or reflective flags to increase visibility</a:t>
            </a:r>
          </a:p>
          <a:p>
            <a:r>
              <a:rPr lang="en-US" dirty="0" smtClean="0"/>
              <a:t>*Your paddle will glint—that will be the first thing an oncoming boat is likely to see.  Second is the motion of the paddle.  The paddler is third.</a:t>
            </a:r>
          </a:p>
          <a:p>
            <a:endParaRPr lang="en-US" dirty="0"/>
          </a:p>
        </p:txBody>
      </p:sp>
      <p:sp>
        <p:nvSpPr>
          <p:cNvPr id="4" name="Slide Number Placeholder 3"/>
          <p:cNvSpPr>
            <a:spLocks noGrp="1"/>
          </p:cNvSpPr>
          <p:nvPr>
            <p:ph type="sldNum" sz="quarter" idx="10"/>
          </p:nvPr>
        </p:nvSpPr>
        <p:spPr/>
        <p:txBody>
          <a:bodyPr/>
          <a:lstStyle/>
          <a:p>
            <a:fld id="{1654D227-7A6B-4077-B0D3-D1907773D9ED}" type="slidenum">
              <a:rPr lang="en-US" smtClean="0"/>
              <a:t>14</a:t>
            </a:fld>
            <a:endParaRPr lang="en-US"/>
          </a:p>
        </p:txBody>
      </p:sp>
    </p:spTree>
    <p:extLst>
      <p:ext uri="{BB962C8B-B14F-4D97-AF65-F5344CB8AC3E}">
        <p14:creationId xmlns:p14="http://schemas.microsoft.com/office/powerpoint/2010/main" val="3829266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one quarter of a mile—the distance a boater is apt to first see a paddler, the reaction time is proportional to speed.  Increase your visibility to reduce your risk.</a:t>
            </a:r>
          </a:p>
          <a:p>
            <a:endParaRPr lang="en-US" dirty="0" smtClean="0"/>
          </a:p>
          <a:p>
            <a:r>
              <a:rPr lang="en-US" dirty="0" smtClean="0"/>
              <a:t>Be aware of boat traffic and stay to the right side or away from the main channel as much as possible.</a:t>
            </a:r>
            <a:endParaRPr lang="en-US" dirty="0"/>
          </a:p>
        </p:txBody>
      </p:sp>
      <p:sp>
        <p:nvSpPr>
          <p:cNvPr id="4" name="Slide Number Placeholder 3"/>
          <p:cNvSpPr>
            <a:spLocks noGrp="1"/>
          </p:cNvSpPr>
          <p:nvPr>
            <p:ph type="sldNum" sz="quarter" idx="10"/>
          </p:nvPr>
        </p:nvSpPr>
        <p:spPr/>
        <p:txBody>
          <a:bodyPr/>
          <a:lstStyle/>
          <a:p>
            <a:fld id="{1654D227-7A6B-4077-B0D3-D1907773D9ED}" type="slidenum">
              <a:rPr lang="en-US" smtClean="0"/>
              <a:t>15</a:t>
            </a:fld>
            <a:endParaRPr lang="en-US"/>
          </a:p>
        </p:txBody>
      </p:sp>
    </p:spTree>
    <p:extLst>
      <p:ext uri="{BB962C8B-B14F-4D97-AF65-F5344CB8AC3E}">
        <p14:creationId xmlns:p14="http://schemas.microsoft.com/office/powerpoint/2010/main" val="1633744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 Emergencies</a:t>
            </a:r>
          </a:p>
          <a:p>
            <a:endParaRPr lang="en-US" dirty="0" smtClean="0"/>
          </a:p>
          <a:p>
            <a:r>
              <a:rPr lang="en-US" dirty="0" smtClean="0"/>
              <a:t>Avoid problems</a:t>
            </a:r>
          </a:p>
          <a:p>
            <a:r>
              <a:rPr lang="en-US" dirty="0" smtClean="0"/>
              <a:t>* The best rescue is the one that is prevented</a:t>
            </a:r>
          </a:p>
          <a:p>
            <a:r>
              <a:rPr lang="en-US" dirty="0" smtClean="0"/>
              <a:t>* Check water and weather conditions, and be flexible when what you expect doesn’t match what you find</a:t>
            </a:r>
          </a:p>
          <a:p>
            <a:r>
              <a:rPr lang="en-US" dirty="0" smtClean="0"/>
              <a:t>* If bad weather or water conditions are forecast, wait for better conditions</a:t>
            </a:r>
          </a:p>
          <a:p>
            <a:r>
              <a:rPr lang="en-US" dirty="0" smtClean="0"/>
              <a:t>* Use knowledge, skills, abilities and equipment to avoid problems, and to reduce the impact of problems when they happen</a:t>
            </a:r>
          </a:p>
          <a:p>
            <a:r>
              <a:rPr lang="en-US" dirty="0" smtClean="0"/>
              <a:t>* Alcohol and illicit drugs have no place in paddling.  Consider the effect of medications – some medications may affect your judgment or make you drowsy, others may increase your sensitivity to sunburn or dehydration</a:t>
            </a:r>
          </a:p>
          <a:p>
            <a:endParaRPr lang="en-US" dirty="0" smtClean="0"/>
          </a:p>
          <a:p>
            <a:r>
              <a:rPr lang="en-US" dirty="0" smtClean="0"/>
              <a:t>Manage problems</a:t>
            </a:r>
          </a:p>
          <a:p>
            <a:r>
              <a:rPr lang="en-US" dirty="0" smtClean="0"/>
              <a:t>* Capsizing and falls overboard are part of paddling – learn how to manage them when they happen</a:t>
            </a:r>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n-US" dirty="0" smtClean="0"/>
              <a:t>* Cold water shock is a major factor in boating fatalities. It happens when someone is suddenly immersed in cold water. The water does not have to be freezing; cold water shock often occurs in water temperatures above 50°F. The body's first response to cold water shock is usually an involuntary gasp (torso reflex).</a:t>
            </a:r>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n-US" dirty="0" smtClean="0"/>
              <a:t>* Conditions that can lead to hypothermia (abnormally low body temperature) are common when paddling – learn how to prevent and treat it.  *Recognize that hypothermic paddlers may be unable to help themselves.  Recognize that good judgment is one of the first things lost in hypothermia.</a:t>
            </a:r>
          </a:p>
          <a:p>
            <a:r>
              <a:rPr lang="en-US" dirty="0" smtClean="0"/>
              <a:t>* Conditions that can lead to hyperthermia (abnormally high body temperature) and dehydration are common when paddling – learn how to prevent and treat them</a:t>
            </a:r>
          </a:p>
          <a:p>
            <a:pPr marL="171450" indent="-171450">
              <a:buFont typeface="Arial" charset="0"/>
              <a:buChar char="•"/>
            </a:pPr>
            <a:r>
              <a:rPr lang="en-US" dirty="0" smtClean="0"/>
              <a:t>Boaters depend on each other – learn how to help other boaters and make sure you have appropriate rescue knowledge, skills and equipment</a:t>
            </a:r>
          </a:p>
          <a:p>
            <a:endParaRPr lang="en-US" dirty="0"/>
          </a:p>
        </p:txBody>
      </p:sp>
      <p:sp>
        <p:nvSpPr>
          <p:cNvPr id="4" name="Slide Number Placeholder 3"/>
          <p:cNvSpPr>
            <a:spLocks noGrp="1"/>
          </p:cNvSpPr>
          <p:nvPr>
            <p:ph type="sldNum" sz="quarter" idx="10"/>
          </p:nvPr>
        </p:nvSpPr>
        <p:spPr/>
        <p:txBody>
          <a:bodyPr/>
          <a:lstStyle/>
          <a:p>
            <a:fld id="{1654D227-7A6B-4077-B0D3-D1907773D9ED}" type="slidenum">
              <a:rPr lang="en-US" smtClean="0"/>
              <a:t>16</a:t>
            </a:fld>
            <a:endParaRPr lang="en-US"/>
          </a:p>
        </p:txBody>
      </p:sp>
    </p:spTree>
    <p:extLst>
      <p:ext uri="{BB962C8B-B14F-4D97-AF65-F5344CB8AC3E}">
        <p14:creationId xmlns:p14="http://schemas.microsoft.com/office/powerpoint/2010/main" val="2189047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the problem</a:t>
            </a:r>
          </a:p>
          <a:p>
            <a:endParaRPr lang="en-US" dirty="0" smtClean="0"/>
          </a:p>
          <a:p>
            <a:r>
              <a:rPr lang="en-US" dirty="0" smtClean="0"/>
              <a:t>* Accident reports are required anytime a fatality occurs, a person has to go to the hospital, the boat is lost, or significant property damage occurs</a:t>
            </a:r>
          </a:p>
          <a:p>
            <a:r>
              <a:rPr lang="en-US" dirty="0" smtClean="0"/>
              <a:t>* Check with your state boat law administrator for state specific rules</a:t>
            </a:r>
          </a:p>
          <a:p>
            <a:r>
              <a:rPr lang="en-US" dirty="0" smtClean="0"/>
              <a:t>Accident reports should be made to the local state boating law administrator</a:t>
            </a:r>
          </a:p>
          <a:p>
            <a:endParaRPr lang="en-US" dirty="0" smtClean="0"/>
          </a:p>
          <a:p>
            <a:r>
              <a:rPr lang="en-US" dirty="0" smtClean="0"/>
              <a:t>Coast Guard form on CG and ACA Apps or at: https://www.uscg.mil/forms/cg/CG_3865.pdf   </a:t>
            </a:r>
          </a:p>
          <a:p>
            <a:endParaRPr lang="en-US" dirty="0"/>
          </a:p>
        </p:txBody>
      </p:sp>
      <p:sp>
        <p:nvSpPr>
          <p:cNvPr id="4" name="Slide Number Placeholder 3"/>
          <p:cNvSpPr>
            <a:spLocks noGrp="1"/>
          </p:cNvSpPr>
          <p:nvPr>
            <p:ph type="sldNum" sz="quarter" idx="10"/>
          </p:nvPr>
        </p:nvSpPr>
        <p:spPr/>
        <p:txBody>
          <a:bodyPr/>
          <a:lstStyle/>
          <a:p>
            <a:fld id="{1654D227-7A6B-4077-B0D3-D1907773D9ED}" type="slidenum">
              <a:rPr lang="en-US" smtClean="0"/>
              <a:t>17</a:t>
            </a:fld>
            <a:endParaRPr lang="en-US"/>
          </a:p>
        </p:txBody>
      </p:sp>
    </p:spTree>
    <p:extLst>
      <p:ext uri="{BB962C8B-B14F-4D97-AF65-F5344CB8AC3E}">
        <p14:creationId xmlns:p14="http://schemas.microsoft.com/office/powerpoint/2010/main" val="4160444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 After your trip</a:t>
            </a:r>
          </a:p>
          <a:p>
            <a:endParaRPr lang="en-US" dirty="0" smtClean="0"/>
          </a:p>
          <a:p>
            <a:r>
              <a:rPr lang="en-US" dirty="0" smtClean="0"/>
              <a:t>Keep learning and paddling</a:t>
            </a:r>
          </a:p>
          <a:p>
            <a:r>
              <a:rPr lang="en-US" dirty="0" smtClean="0"/>
              <a:t>* Local clubs and schools, and local paddling shops, are a great resource for paddling information and for paddling partners</a:t>
            </a:r>
          </a:p>
          <a:p>
            <a:r>
              <a:rPr lang="en-US" dirty="0" smtClean="0"/>
              <a:t>* Regional and national programs can help you find a local instructor</a:t>
            </a:r>
          </a:p>
          <a:p>
            <a:r>
              <a:rPr lang="en-US" dirty="0" smtClean="0"/>
              <a:t>*ACA’s website provides lists of instructors and clubs, and lists of water trails</a:t>
            </a:r>
          </a:p>
          <a:p>
            <a:r>
              <a:rPr lang="en-US" dirty="0" smtClean="0"/>
              <a:t>* Paddlesports are a lifelong activity</a:t>
            </a:r>
          </a:p>
          <a:p>
            <a:endParaRPr lang="en-US" dirty="0" smtClean="0"/>
          </a:p>
          <a:p>
            <a:r>
              <a:rPr lang="en-US" dirty="0" smtClean="0"/>
              <a:t>Take care of your gear</a:t>
            </a:r>
          </a:p>
          <a:p>
            <a:r>
              <a:rPr lang="en-US" dirty="0" smtClean="0"/>
              <a:t>* After your trip, clean and store your equipment appropriately.  Avoid phosphate containing soaps and avoid transporting aquatic plants and animals</a:t>
            </a:r>
          </a:p>
          <a:p>
            <a:r>
              <a:rPr lang="en-US" dirty="0" smtClean="0"/>
              <a:t>* Check your gear to make sure it is still in good working condition</a:t>
            </a:r>
          </a:p>
          <a:p>
            <a:r>
              <a:rPr lang="en-US" dirty="0" smtClean="0"/>
              <a:t>* Repair any damaged gear before you need to use it again</a:t>
            </a:r>
          </a:p>
        </p:txBody>
      </p:sp>
      <p:sp>
        <p:nvSpPr>
          <p:cNvPr id="4" name="Slide Number Placeholder 3"/>
          <p:cNvSpPr>
            <a:spLocks noGrp="1"/>
          </p:cNvSpPr>
          <p:nvPr>
            <p:ph type="sldNum" sz="quarter" idx="10"/>
          </p:nvPr>
        </p:nvSpPr>
        <p:spPr/>
        <p:txBody>
          <a:bodyPr/>
          <a:lstStyle/>
          <a:p>
            <a:fld id="{1654D227-7A6B-4077-B0D3-D1907773D9ED}" type="slidenum">
              <a:rPr lang="en-US" smtClean="0"/>
              <a:t>18</a:t>
            </a:fld>
            <a:endParaRPr lang="en-US"/>
          </a:p>
        </p:txBody>
      </p:sp>
    </p:spTree>
    <p:extLst>
      <p:ext uri="{BB962C8B-B14F-4D97-AF65-F5344CB8AC3E}">
        <p14:creationId xmlns:p14="http://schemas.microsoft.com/office/powerpoint/2010/main" val="7707225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SUPs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Stand Up Paddleboards-SUPs-are legally vessels.  Operators must have a life jacket aboard EXCEPT in a surf zone.  Inflatable lifejackets are commonly used.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paddler on the left is using a board too small for his weight.  He has no (required) life jacket.  Despite the rocky shore, he has no suitable footwear.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woman on the right side has the right size board, is properly wearing an inflatable life jacket, has on suitable footwear, and has a leash that attaches her to the board by way of her right ankle. Ankle leashes are useful, but not for surf, swift currents, or conditions where being tied to the board could prove dangerous—situational decision making applies. Learn what types of leashes and lifejackets are appropriate for different water venues.  For more information play the video at: http://www.americancanoe.org/?page=SUP_PSA  </a:t>
            </a:r>
          </a:p>
        </p:txBody>
      </p:sp>
      <p:sp>
        <p:nvSpPr>
          <p:cNvPr id="4" name="Slide Number Placeholder 3"/>
          <p:cNvSpPr>
            <a:spLocks noGrp="1"/>
          </p:cNvSpPr>
          <p:nvPr>
            <p:ph type="sldNum" sz="quarter" idx="10"/>
          </p:nvPr>
        </p:nvSpPr>
        <p:spPr/>
        <p:txBody>
          <a:bodyPr/>
          <a:lstStyle/>
          <a:p>
            <a:fld id="{1654D227-7A6B-4077-B0D3-D1907773D9ED}" type="slidenum">
              <a:rPr lang="en-US" smtClean="0"/>
              <a:t>19</a:t>
            </a:fld>
            <a:endParaRPr lang="en-US"/>
          </a:p>
        </p:txBody>
      </p:sp>
    </p:spTree>
    <p:extLst>
      <p:ext uri="{BB962C8B-B14F-4D97-AF65-F5344CB8AC3E}">
        <p14:creationId xmlns:p14="http://schemas.microsoft.com/office/powerpoint/2010/main" val="5669047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 Ten Safety Tips for SUPs</a:t>
            </a:r>
          </a:p>
          <a:p>
            <a:r>
              <a:rPr lang="en-US" dirty="0" smtClean="0"/>
              <a:t>1. Wear a lifejacket and carry a whistle </a:t>
            </a:r>
          </a:p>
          <a:p>
            <a:r>
              <a:rPr lang="en-US" dirty="0" smtClean="0"/>
              <a:t>2. Be a competent swimmer </a:t>
            </a:r>
          </a:p>
          <a:p>
            <a:r>
              <a:rPr lang="en-US" dirty="0" smtClean="0"/>
              <a:t>3. Know how to self rescue </a:t>
            </a:r>
          </a:p>
          <a:p>
            <a:r>
              <a:rPr lang="en-US" dirty="0" smtClean="0"/>
              <a:t>4. Know how to tow another board </a:t>
            </a:r>
          </a:p>
          <a:p>
            <a:r>
              <a:rPr lang="en-US" dirty="0" smtClean="0"/>
              <a:t>5. Know the local regulations and navigation rules </a:t>
            </a:r>
          </a:p>
          <a:p>
            <a:r>
              <a:rPr lang="en-US" dirty="0" smtClean="0"/>
              <a:t>6. Understand the elements and hazards – winds, tidal ranges, current, terrain </a:t>
            </a:r>
          </a:p>
          <a:p>
            <a:r>
              <a:rPr lang="en-US" dirty="0" smtClean="0"/>
              <a:t>7. Know when to wear a leash 8. Be defensive – don’t go where you aren’t supposed to be and avoid other swimmers, boaters, paddleboards </a:t>
            </a:r>
          </a:p>
          <a:p>
            <a:r>
              <a:rPr lang="en-US" dirty="0" smtClean="0"/>
              <a:t>9. Use proper blade angle to be the most efficient paddle boarder </a:t>
            </a:r>
          </a:p>
          <a:p>
            <a:r>
              <a:rPr lang="en-US" dirty="0" smtClean="0"/>
              <a:t>10. Take a safety course - See more at: http://coastguard.dodlive.mil/2012/05/top-10-tips-for-stand-up-paddleboarding/#sthash.YuqM93S4.dpuf </a:t>
            </a:r>
          </a:p>
          <a:p>
            <a:endParaRPr lang="en-US" dirty="0"/>
          </a:p>
        </p:txBody>
      </p:sp>
      <p:sp>
        <p:nvSpPr>
          <p:cNvPr id="4" name="Slide Number Placeholder 3"/>
          <p:cNvSpPr>
            <a:spLocks noGrp="1"/>
          </p:cNvSpPr>
          <p:nvPr>
            <p:ph type="sldNum" sz="quarter" idx="10"/>
          </p:nvPr>
        </p:nvSpPr>
        <p:spPr/>
        <p:txBody>
          <a:bodyPr/>
          <a:lstStyle/>
          <a:p>
            <a:fld id="{1654D227-7A6B-4077-B0D3-D1907773D9ED}" type="slidenum">
              <a:rPr lang="en-US" smtClean="0"/>
              <a:t>20</a:t>
            </a:fld>
            <a:endParaRPr lang="en-US"/>
          </a:p>
        </p:txBody>
      </p:sp>
    </p:spTree>
    <p:extLst>
      <p:ext uri="{BB962C8B-B14F-4D97-AF65-F5344CB8AC3E}">
        <p14:creationId xmlns:p14="http://schemas.microsoft.com/office/powerpoint/2010/main" val="3481340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Kayak fishing</a:t>
            </a:r>
          </a:p>
          <a:p>
            <a:endParaRPr lang="en-US" dirty="0" smtClean="0"/>
          </a:p>
          <a:p>
            <a:r>
              <a:rPr lang="en-US" dirty="0" smtClean="0"/>
              <a:t>Fishing alters your trim—bringing in the Big One will challenge your balance and can pull you in—practice—and wear your life jacket</a:t>
            </a:r>
          </a:p>
          <a:p>
            <a:endParaRPr lang="en-US" dirty="0" smtClean="0"/>
          </a:p>
          <a:p>
            <a:r>
              <a:rPr lang="en-US" dirty="0" smtClean="0"/>
              <a:t>Anchoring</a:t>
            </a:r>
          </a:p>
          <a:p>
            <a:r>
              <a:rPr lang="en-US" dirty="0" smtClean="0"/>
              <a:t>Anchor from the bow, not the cockpit.  Kayak anchoring requires some special equipment and knowledge to learn.</a:t>
            </a:r>
          </a:p>
          <a:p>
            <a:endParaRPr lang="en-US" dirty="0" smtClean="0"/>
          </a:p>
          <a:p>
            <a:r>
              <a:rPr lang="en-US" dirty="0" smtClean="0"/>
              <a:t>Take an empty bottle to relieve yourself.  Mark it with duct tape so you don’t confuse it with your water bottle.</a:t>
            </a:r>
          </a:p>
          <a:p>
            <a:endParaRPr lang="en-US" dirty="0" smtClean="0"/>
          </a:p>
          <a:p>
            <a:r>
              <a:rPr lang="en-US" dirty="0" smtClean="0"/>
              <a:t>Lines in the water, and gear on deck, can make it difficult to re-enter the boat.  Hooks and lines in the water also can make swimming around the boat dangerous. </a:t>
            </a:r>
            <a:endParaRPr lang="en-US" dirty="0"/>
          </a:p>
        </p:txBody>
      </p:sp>
      <p:sp>
        <p:nvSpPr>
          <p:cNvPr id="4" name="Slide Number Placeholder 3"/>
          <p:cNvSpPr>
            <a:spLocks noGrp="1"/>
          </p:cNvSpPr>
          <p:nvPr>
            <p:ph type="sldNum" sz="quarter" idx="10"/>
          </p:nvPr>
        </p:nvSpPr>
        <p:spPr/>
        <p:txBody>
          <a:bodyPr/>
          <a:lstStyle/>
          <a:p>
            <a:fld id="{1654D227-7A6B-4077-B0D3-D1907773D9ED}" type="slidenum">
              <a:rPr lang="en-US" smtClean="0"/>
              <a:t>21</a:t>
            </a:fld>
            <a:endParaRPr lang="en-US"/>
          </a:p>
        </p:txBody>
      </p:sp>
    </p:spTree>
    <p:extLst>
      <p:ext uri="{BB962C8B-B14F-4D97-AF65-F5344CB8AC3E}">
        <p14:creationId xmlns:p14="http://schemas.microsoft.com/office/powerpoint/2010/main" val="39673485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Take an On-Water Skills Course - whether it's a safety or skill development course, an instructor-led on-water instruction course provides the information you need for canoeing, kayaking, stand up paddleboarding, rafting or safety &amp; rescue.</a:t>
            </a:r>
          </a:p>
          <a:p>
            <a:endParaRPr lang="en-US" dirty="0" smtClean="0"/>
          </a:p>
          <a:p>
            <a:r>
              <a:rPr lang="en-US" dirty="0" smtClean="0"/>
              <a:t>2.  Wear Your Lifejacket - Expect to capsize and swim occasionally when paddling a canoe, kayak, SUP or raft? Learn more about PFDs and how they might just save your life.</a:t>
            </a:r>
          </a:p>
          <a:p>
            <a:endParaRPr lang="en-US" dirty="0" smtClean="0"/>
          </a:p>
          <a:p>
            <a:r>
              <a:rPr lang="en-US" dirty="0" smtClean="0"/>
              <a:t>3. Cold Water and Hot weather Safety - Cold water is extremely dangerous! Heat stroke can be fatal.  Learn the essentials of on-the-water temperatures and first aid. Learn more about protecting yourself in this environment </a:t>
            </a:r>
          </a:p>
          <a:p>
            <a:endParaRPr lang="en-US" dirty="0" smtClean="0"/>
          </a:p>
          <a:p>
            <a:r>
              <a:rPr lang="en-US" dirty="0" smtClean="0"/>
              <a:t>4. Rules of the Road - What paddlers need to know when sharing the waterways</a:t>
            </a:r>
          </a:p>
          <a:p>
            <a:endParaRPr lang="en-US" dirty="0" smtClean="0"/>
          </a:p>
          <a:p>
            <a:r>
              <a:rPr lang="en-US" dirty="0" smtClean="0"/>
              <a:t>5. Safety Check - Safety tips you need to consider the next time you head out on the water</a:t>
            </a:r>
          </a:p>
          <a:p>
            <a:endParaRPr lang="en-US" dirty="0" smtClean="0"/>
          </a:p>
          <a:p>
            <a:r>
              <a:rPr lang="en-US" dirty="0" smtClean="0"/>
              <a:t>6. Practices, Ethics and Conduct - Key points on how to appropriately share, and enjoy our natural paddling resources: https://c.ymcdn.com/sites/aca.site-ym.com/resource/resmgr/sei-educational_resources/brochure_practices-ethics-co.pdf </a:t>
            </a:r>
          </a:p>
          <a:p>
            <a:endParaRPr lang="en-US" dirty="0" smtClean="0"/>
          </a:p>
          <a:p>
            <a:r>
              <a:rPr lang="en-US" dirty="0" smtClean="0"/>
              <a:t>7. Know Your Limits - Good things to contemplate before you leave shore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8. Learn and Practice Essential Rescue Skills</a:t>
            </a:r>
          </a:p>
          <a:p>
            <a:endParaRPr lang="en-US" dirty="0" smtClean="0"/>
          </a:p>
          <a:p>
            <a:r>
              <a:rPr lang="en-US" dirty="0" smtClean="0"/>
              <a:t>9. Learn and Practice Best Practices for Paddlers and Paddlesports Programs: https://c.ymcdn.com/sites/aca.site-ym.com/resource/resmgr/sei-educational_resources/brochure_best_practices.pdf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10. Trip Preparation and Planning - Getting ready to schedule your next trip?</a:t>
            </a:r>
            <a:r>
              <a:rPr lang="en-US" baseline="0" dirty="0" smtClean="0"/>
              <a:t> </a:t>
            </a:r>
            <a:r>
              <a:rPr lang="en-US" dirty="0" smtClean="0"/>
              <a:t>File a Float Plan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Learn and Practice Essential</a:t>
            </a:r>
          </a:p>
        </p:txBody>
      </p:sp>
      <p:sp>
        <p:nvSpPr>
          <p:cNvPr id="4" name="Slide Number Placeholder 3"/>
          <p:cNvSpPr>
            <a:spLocks noGrp="1"/>
          </p:cNvSpPr>
          <p:nvPr>
            <p:ph type="sldNum" sz="quarter" idx="10"/>
          </p:nvPr>
        </p:nvSpPr>
        <p:spPr/>
        <p:txBody>
          <a:bodyPr/>
          <a:lstStyle/>
          <a:p>
            <a:fld id="{1654D227-7A6B-4077-B0D3-D1907773D9ED}" type="slidenum">
              <a:rPr lang="en-US" smtClean="0"/>
              <a:t>22</a:t>
            </a:fld>
            <a:endParaRPr lang="en-US"/>
          </a:p>
        </p:txBody>
      </p:sp>
    </p:spTree>
    <p:extLst>
      <p:ext uri="{BB962C8B-B14F-4D97-AF65-F5344CB8AC3E}">
        <p14:creationId xmlns:p14="http://schemas.microsoft.com/office/powerpoint/2010/main" val="21438840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need to put you name and a contact phone number on your boat in case it blows or floats away—or in case you are overboard.  Use an indelible marker, a paint stick, or nail polish so it doesn’t wash away.  Place the sticker in a prominent location.  Inside the gunnel on the starboard side is a good location.  They may fade if they are put on the deck.</a:t>
            </a:r>
          </a:p>
          <a:p>
            <a:endParaRPr lang="en-US" baseline="0" dirty="0" smtClean="0"/>
          </a:p>
          <a:p>
            <a:r>
              <a:rPr lang="en-US" baseline="0" dirty="0" smtClean="0"/>
              <a:t>With this information, first responders will call and determine you are safe or they need to search for you.  </a:t>
            </a:r>
          </a:p>
          <a:p>
            <a:endParaRPr lang="en-US" baseline="0" dirty="0" smtClean="0"/>
          </a:p>
          <a:p>
            <a:r>
              <a:rPr lang="en-US" baseline="0" dirty="0" smtClean="0"/>
              <a:t>If you can’t get a printed form, use a piece of duct tape and an waterproof marker.  Anything is better than nothing.  </a:t>
            </a:r>
            <a:endParaRPr lang="en-US" dirty="0"/>
          </a:p>
        </p:txBody>
      </p:sp>
      <p:sp>
        <p:nvSpPr>
          <p:cNvPr id="4" name="Slide Number Placeholder 3"/>
          <p:cNvSpPr>
            <a:spLocks noGrp="1"/>
          </p:cNvSpPr>
          <p:nvPr>
            <p:ph type="sldNum" sz="quarter" idx="10"/>
          </p:nvPr>
        </p:nvSpPr>
        <p:spPr/>
        <p:txBody>
          <a:bodyPr/>
          <a:lstStyle/>
          <a:p>
            <a:fld id="{1654D227-7A6B-4077-B0D3-D1907773D9ED}" type="slidenum">
              <a:rPr lang="en-US" smtClean="0"/>
              <a:t>23</a:t>
            </a:fld>
            <a:endParaRPr lang="en-US"/>
          </a:p>
        </p:txBody>
      </p:sp>
    </p:spTree>
    <p:extLst>
      <p:ext uri="{BB962C8B-B14F-4D97-AF65-F5344CB8AC3E}">
        <p14:creationId xmlns:p14="http://schemas.microsoft.com/office/powerpoint/2010/main" val="4074294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Boat	</a:t>
            </a:r>
          </a:p>
          <a:p>
            <a:r>
              <a:rPr lang="en-US" dirty="0" smtClean="0"/>
              <a:t>* Match the craft to the paddler and the desired activity</a:t>
            </a:r>
          </a:p>
          <a:p>
            <a:r>
              <a:rPr lang="en-US" dirty="0" smtClean="0"/>
              <a:t>*basic boating terms (beam, length, freeboard, and their impact on function)</a:t>
            </a:r>
          </a:p>
          <a:p>
            <a:r>
              <a:rPr lang="en-US" dirty="0" smtClean="0"/>
              <a:t>*kayak (touring vs. whitewater vs. rec boat, sit in vs. sit on top)</a:t>
            </a:r>
          </a:p>
          <a:p>
            <a:r>
              <a:rPr lang="en-US" dirty="0" smtClean="0"/>
              <a:t>*SUP</a:t>
            </a:r>
          </a:p>
          <a:p>
            <a:r>
              <a:rPr lang="en-US" dirty="0" smtClean="0"/>
              <a:t>*canoe (touring vs. whitewater, solo vs. tandem)</a:t>
            </a:r>
          </a:p>
          <a:p>
            <a:r>
              <a:rPr lang="en-US" dirty="0" smtClean="0"/>
              <a:t>* Follow manufacturer’s guidelines for boat use and care (basic maintenance)</a:t>
            </a:r>
          </a:p>
          <a:p>
            <a:r>
              <a:rPr lang="en-US" dirty="0" smtClean="0"/>
              <a:t>* Don’t overload the boat</a:t>
            </a:r>
          </a:p>
          <a:p>
            <a:r>
              <a:rPr lang="en-US" dirty="0" smtClean="0"/>
              <a:t>* Take care of the boat – keep it clean, check for hull and hardware integrity, and make sure any damaged parts are repaired before heading out</a:t>
            </a:r>
          </a:p>
          <a:p>
            <a:r>
              <a:rPr lang="en-US" dirty="0" smtClean="0"/>
              <a:t> </a:t>
            </a:r>
          </a:p>
          <a:p>
            <a:r>
              <a:rPr lang="en-US" dirty="0" smtClean="0"/>
              <a:t>The Paddle</a:t>
            </a:r>
          </a:p>
          <a:p>
            <a:r>
              <a:rPr lang="en-US" dirty="0" smtClean="0"/>
              <a:t>* Match the paddle to the paddler and the desired activity	</a:t>
            </a:r>
          </a:p>
          <a:p>
            <a:r>
              <a:rPr lang="en-US" dirty="0" smtClean="0"/>
              <a:t>           *canoe and SUP paddles are single bladed, kayak paddles are double bladed</a:t>
            </a:r>
          </a:p>
          <a:p>
            <a:r>
              <a:rPr lang="en-US" dirty="0" smtClean="0"/>
              <a:t>           * review paddle terminology (grip, shaft, throat, blade, tip, feather)</a:t>
            </a:r>
          </a:p>
          <a:p>
            <a:r>
              <a:rPr lang="en-US" dirty="0" smtClean="0"/>
              <a:t>* Follow manufacturer’s guidelines for paddle care and use </a:t>
            </a:r>
          </a:p>
          <a:p>
            <a:r>
              <a:rPr lang="en-US" dirty="0" smtClean="0"/>
              <a:t>* Avoid grinding the blade into the ground and avoid using the shaft for prying things</a:t>
            </a:r>
          </a:p>
          <a:p>
            <a:endParaRPr lang="en-US" dirty="0" smtClean="0"/>
          </a:p>
          <a:p>
            <a:r>
              <a:rPr lang="en-US" dirty="0" smtClean="0"/>
              <a:t>Flotation</a:t>
            </a:r>
          </a:p>
          <a:p>
            <a:r>
              <a:rPr lang="en-US" dirty="0" smtClean="0"/>
              <a:t>* Most boats have minimum flotation when purchased--this flotation only creates neutral buoyancy.</a:t>
            </a:r>
          </a:p>
          <a:p>
            <a:r>
              <a:rPr lang="en-US" dirty="0" smtClean="0"/>
              <a:t>* Add inflatable or cell flotation to displace water and decrease the amount of water that could come in when you capsize. This is probably your most important investment after the boat, paddle, and life jacket.</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1654D227-7A6B-4077-B0D3-D1907773D9ED}" type="slidenum">
              <a:rPr lang="en-US" smtClean="0"/>
              <a:t>6</a:t>
            </a:fld>
            <a:endParaRPr lang="en-US"/>
          </a:p>
        </p:txBody>
      </p:sp>
    </p:spTree>
    <p:extLst>
      <p:ext uri="{BB962C8B-B14F-4D97-AF65-F5344CB8AC3E}">
        <p14:creationId xmlns:p14="http://schemas.microsoft.com/office/powerpoint/2010/main" val="42342100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Both of these apps are available for either Android or iOS at the App Store.</a:t>
            </a:r>
          </a:p>
          <a:p>
            <a:endParaRPr lang="en-US" dirty="0" smtClean="0"/>
          </a:p>
          <a:p>
            <a:r>
              <a:rPr lang="en-US" dirty="0" smtClean="0"/>
              <a:t>The ACA app “Paddle Ready” app includes the following functions (version 1.0):</a:t>
            </a:r>
          </a:p>
          <a:p>
            <a:r>
              <a:rPr lang="en-US" dirty="0" smtClean="0"/>
              <a:t>* Environment</a:t>
            </a:r>
          </a:p>
          <a:p>
            <a:r>
              <a:rPr lang="en-US" dirty="0" smtClean="0"/>
              <a:t>* Gear</a:t>
            </a:r>
          </a:p>
          <a:p>
            <a:r>
              <a:rPr lang="en-US" dirty="0" smtClean="0"/>
              <a:t>* Float Plans</a:t>
            </a:r>
          </a:p>
          <a:p>
            <a:r>
              <a:rPr lang="en-US" dirty="0" smtClean="0"/>
              <a:t>“Save a Life” – detailed information about life jackets and other safety gear</a:t>
            </a:r>
          </a:p>
          <a:p>
            <a:r>
              <a:rPr lang="en-US" dirty="0" smtClean="0"/>
              <a:t>* Education—</a:t>
            </a:r>
          </a:p>
          <a:p>
            <a:r>
              <a:rPr lang="en-US" dirty="0" smtClean="0"/>
              <a:t>	Signs and Signals</a:t>
            </a:r>
          </a:p>
          <a:p>
            <a:r>
              <a:rPr lang="en-US" dirty="0" smtClean="0"/>
              <a:t>	How to Rescue</a:t>
            </a:r>
          </a:p>
          <a:p>
            <a:r>
              <a:rPr lang="en-US" dirty="0" smtClean="0"/>
              <a:t>* Accident Report Form</a:t>
            </a:r>
          </a:p>
          <a:p>
            <a:r>
              <a:rPr lang="en-US" dirty="0" smtClean="0"/>
              <a:t>* ACA contact—phone, email, or snail mail</a:t>
            </a:r>
          </a:p>
          <a:p>
            <a:r>
              <a:rPr lang="en-US" dirty="0" smtClean="0"/>
              <a:t>* Organizations—Paddling clubs and groups by state</a:t>
            </a:r>
          </a:p>
          <a:p>
            <a:r>
              <a:rPr lang="en-US" dirty="0" smtClean="0"/>
              <a:t>* Instruction finder—Zip Code sort to locate an instructor for your specific paddling discipline and geographic area</a:t>
            </a:r>
          </a:p>
          <a:p>
            <a:endParaRPr lang="en-US" dirty="0" smtClean="0"/>
          </a:p>
          <a:p>
            <a:r>
              <a:rPr lang="en-US" dirty="0" smtClean="0"/>
              <a:t>U.S. Coast Guard Safe Boating app includes the following functions:</a:t>
            </a:r>
          </a:p>
          <a:p>
            <a:r>
              <a:rPr lang="en-US" dirty="0" smtClean="0"/>
              <a:t>* Emergency Assistance direct contact capability (requires registration)</a:t>
            </a:r>
          </a:p>
          <a:p>
            <a:r>
              <a:rPr lang="en-US" dirty="0" smtClean="0"/>
              <a:t>* State Boating Information</a:t>
            </a:r>
          </a:p>
          <a:p>
            <a:r>
              <a:rPr lang="en-US" dirty="0" smtClean="0"/>
              <a:t>* Safety Check Request (yes, paddle craft can have a vessel safety check)</a:t>
            </a:r>
          </a:p>
          <a:p>
            <a:r>
              <a:rPr lang="en-US" dirty="0" smtClean="0"/>
              <a:t>* Safety Equipment review (generic)</a:t>
            </a:r>
          </a:p>
          <a:p>
            <a:r>
              <a:rPr lang="en-US" dirty="0" smtClean="0"/>
              <a:t>* Float Plan (form)</a:t>
            </a:r>
          </a:p>
          <a:p>
            <a:r>
              <a:rPr lang="en-US" dirty="0" smtClean="0"/>
              <a:t>*Rules of the Road</a:t>
            </a:r>
          </a:p>
          <a:p>
            <a:r>
              <a:rPr lang="en-US" dirty="0" smtClean="0"/>
              <a:t>*NOAA buoys – these give current conditions of wind and water. Temperatures. Directions.</a:t>
            </a:r>
          </a:p>
          <a:p>
            <a:r>
              <a:rPr lang="en-US" dirty="0" smtClean="0"/>
              <a:t>* Hazard Report procedure</a:t>
            </a:r>
          </a:p>
          <a:p>
            <a:r>
              <a:rPr lang="en-US" dirty="0" smtClean="0"/>
              <a:t>*Pollution Report procedure</a:t>
            </a:r>
          </a:p>
          <a:p>
            <a:r>
              <a:rPr lang="en-US" dirty="0" smtClean="0"/>
              <a:t>*Suspicious activity report</a:t>
            </a:r>
          </a:p>
          <a:p>
            <a:endParaRPr lang="en-US" dirty="0"/>
          </a:p>
        </p:txBody>
      </p:sp>
      <p:sp>
        <p:nvSpPr>
          <p:cNvPr id="4" name="Slide Number Placeholder 3"/>
          <p:cNvSpPr>
            <a:spLocks noGrp="1"/>
          </p:cNvSpPr>
          <p:nvPr>
            <p:ph type="sldNum" sz="quarter" idx="10"/>
          </p:nvPr>
        </p:nvSpPr>
        <p:spPr/>
        <p:txBody>
          <a:bodyPr/>
          <a:lstStyle/>
          <a:p>
            <a:fld id="{1654D227-7A6B-4077-B0D3-D1907773D9ED}" type="slidenum">
              <a:rPr lang="en-US" smtClean="0"/>
              <a:t>24</a:t>
            </a:fld>
            <a:endParaRPr lang="en-US"/>
          </a:p>
        </p:txBody>
      </p:sp>
    </p:spTree>
    <p:extLst>
      <p:ext uri="{BB962C8B-B14F-4D97-AF65-F5344CB8AC3E}">
        <p14:creationId xmlns:p14="http://schemas.microsoft.com/office/powerpoint/2010/main" val="30074106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Paddle sport participation has grown dramatically in recent years.  Low entry cost, easy storage, less maintenance and flexibility are reasons many have decided to become paddlers, compared to power or sailing craft.</a:t>
            </a:r>
            <a:endParaRPr lang="en-US" dirty="0"/>
          </a:p>
        </p:txBody>
      </p:sp>
      <p:sp>
        <p:nvSpPr>
          <p:cNvPr id="4" name="Slide Number Placeholder 3"/>
          <p:cNvSpPr>
            <a:spLocks noGrp="1"/>
          </p:cNvSpPr>
          <p:nvPr>
            <p:ph type="sldNum" sz="quarter" idx="10"/>
          </p:nvPr>
        </p:nvSpPr>
        <p:spPr/>
        <p:txBody>
          <a:bodyPr/>
          <a:lstStyle/>
          <a:p>
            <a:fld id="{1654D227-7A6B-4077-B0D3-D1907773D9ED}"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1129376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past, would-be paddlers often went</a:t>
            </a:r>
            <a:r>
              <a:rPr lang="en-US" baseline="0" dirty="0" smtClean="0"/>
              <a:t> to specialty stores to get information and advice from retailers who were paddlers themselves.  </a:t>
            </a:r>
          </a:p>
          <a:p>
            <a:endParaRPr lang="en-US" baseline="0" dirty="0" smtClean="0"/>
          </a:p>
          <a:p>
            <a:r>
              <a:rPr lang="en-US" baseline="0" dirty="0" smtClean="0"/>
              <a:t>The majority of boats sold now come form general merchandisers and “big box” outlets whose staff are not particularly knowledgeable about the details of the sport.  </a:t>
            </a:r>
          </a:p>
          <a:p>
            <a:endParaRPr lang="en-US" baseline="0" dirty="0" smtClean="0"/>
          </a:p>
          <a:p>
            <a:r>
              <a:rPr lang="en-US" baseline="0" dirty="0" smtClean="0"/>
              <a:t>In addition, the safety equipment offered for sale may be generic rather than specific to the location.  </a:t>
            </a:r>
            <a:endParaRPr lang="en-US" dirty="0"/>
          </a:p>
        </p:txBody>
      </p:sp>
      <p:sp>
        <p:nvSpPr>
          <p:cNvPr id="4" name="Slide Number Placeholder 3"/>
          <p:cNvSpPr>
            <a:spLocks noGrp="1"/>
          </p:cNvSpPr>
          <p:nvPr>
            <p:ph type="sldNum" sz="quarter" idx="10"/>
          </p:nvPr>
        </p:nvSpPr>
        <p:spPr/>
        <p:txBody>
          <a:bodyPr/>
          <a:lstStyle/>
          <a:p>
            <a:fld id="{1654D227-7A6B-4077-B0D3-D1907773D9ED}" type="slidenum">
              <a:rPr lang="en-US" smtClean="0"/>
              <a:t>26</a:t>
            </a:fld>
            <a:endParaRPr lang="en-US"/>
          </a:p>
        </p:txBody>
      </p:sp>
    </p:spTree>
    <p:extLst>
      <p:ext uri="{BB962C8B-B14F-4D97-AF65-F5344CB8AC3E}">
        <p14:creationId xmlns:p14="http://schemas.microsoft.com/office/powerpoint/2010/main" val="15538946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Since the early 1960’s when the Coast Guard began tracking recreational boating accidents, overall, fatalities have come down both in percentage and real terms for power boats.</a:t>
            </a:r>
          </a:p>
          <a:p>
            <a:endParaRPr lang="en-US" dirty="0" smtClean="0"/>
          </a:p>
          <a:p>
            <a:r>
              <a:rPr lang="en-US" dirty="0" smtClean="0"/>
              <a:t>The number of registered vessels</a:t>
            </a:r>
            <a:r>
              <a:rPr lang="en-US" baseline="0" dirty="0" smtClean="0"/>
              <a:t> has increased. (green line)</a:t>
            </a:r>
          </a:p>
          <a:p>
            <a:endParaRPr lang="en-US" baseline="0" dirty="0" smtClean="0"/>
          </a:p>
          <a:p>
            <a:r>
              <a:rPr lang="en-US" baseline="0" dirty="0" smtClean="0"/>
              <a:t>A linear projection of fatalities using the 1962 numbers shows nearly 3000 deaths could have been expected in 2010  (red line)</a:t>
            </a:r>
          </a:p>
          <a:p>
            <a:endParaRPr lang="en-US" baseline="0" dirty="0" smtClean="0"/>
          </a:p>
          <a:p>
            <a:r>
              <a:rPr lang="en-US" baseline="0" dirty="0" smtClean="0"/>
              <a:t>Public awareness and PE classes have contributed to a dramatic reduction in the actual outcome (blue line)</a:t>
            </a:r>
            <a:endParaRPr lang="en-US" dirty="0"/>
          </a:p>
        </p:txBody>
      </p:sp>
      <p:sp>
        <p:nvSpPr>
          <p:cNvPr id="4" name="Slide Number Placeholder 3"/>
          <p:cNvSpPr>
            <a:spLocks noGrp="1"/>
          </p:cNvSpPr>
          <p:nvPr>
            <p:ph type="sldNum" sz="quarter" idx="10"/>
          </p:nvPr>
        </p:nvSpPr>
        <p:spPr/>
        <p:txBody>
          <a:bodyPr/>
          <a:lstStyle/>
          <a:p>
            <a:fld id="{1654D227-7A6B-4077-B0D3-D1907773D9ED}" type="slidenum">
              <a:rPr lang="en-US" smtClean="0"/>
              <a:t>27</a:t>
            </a:fld>
            <a:endParaRPr lang="en-US"/>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857250"/>
            <a:ext cx="73152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336800" y="285751"/>
            <a:ext cx="4572000" cy="369332"/>
          </a:xfrm>
          <a:prstGeom prst="rect">
            <a:avLst/>
          </a:prstGeom>
          <a:noFill/>
        </p:spPr>
        <p:txBody>
          <a:bodyPr wrap="square" rtlCol="0">
            <a:spAutoFit/>
          </a:bodyPr>
          <a:lstStyle/>
          <a:p>
            <a:pPr algn="ctr"/>
            <a:r>
              <a:rPr lang="en-US" dirty="0"/>
              <a:t>Registered Vessels </a:t>
            </a:r>
            <a:r>
              <a:rPr lang="en-US" dirty="0" smtClean="0"/>
              <a:t>and Deaths </a:t>
            </a:r>
            <a:r>
              <a:rPr lang="en-US" dirty="0"/>
              <a:t>1962-2014</a:t>
            </a:r>
          </a:p>
        </p:txBody>
      </p:sp>
    </p:spTree>
    <p:extLst>
      <p:ext uri="{BB962C8B-B14F-4D97-AF65-F5344CB8AC3E}">
        <p14:creationId xmlns:p14="http://schemas.microsoft.com/office/powerpoint/2010/main" val="18295034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11200" y="3314700"/>
            <a:ext cx="7315200" cy="3086100"/>
          </a:xfrm>
        </p:spPr>
        <p:txBody>
          <a:bodyPr/>
          <a:lstStyle/>
          <a:p>
            <a:r>
              <a:rPr lang="en-US" dirty="0"/>
              <a:t>Unlike power boats, with the growth in paddle sports, the number of fatalities has gone up.</a:t>
            </a:r>
          </a:p>
          <a:p>
            <a:endParaRPr lang="en-US" dirty="0"/>
          </a:p>
          <a:p>
            <a:r>
              <a:rPr lang="en-US" dirty="0"/>
              <a:t> In the most recent reporting year, 2014, 22% of boating deaths were paddlecraft related.</a:t>
            </a:r>
          </a:p>
          <a:p>
            <a:endParaRPr lang="en-US" dirty="0"/>
          </a:p>
        </p:txBody>
      </p:sp>
      <p:sp>
        <p:nvSpPr>
          <p:cNvPr id="4" name="Slide Number Placeholder 3"/>
          <p:cNvSpPr>
            <a:spLocks noGrp="1"/>
          </p:cNvSpPr>
          <p:nvPr>
            <p:ph type="sldNum" sz="quarter" idx="10"/>
          </p:nvPr>
        </p:nvSpPr>
        <p:spPr/>
        <p:txBody>
          <a:bodyPr/>
          <a:lstStyle/>
          <a:p>
            <a:fld id="{1654D227-7A6B-4077-B0D3-D1907773D9ED}" type="slidenum">
              <a:rPr lang="en-US" smtClean="0"/>
              <a:t>28</a:t>
            </a:fld>
            <a:endParaRPr lang="en-US"/>
          </a:p>
        </p:txBody>
      </p:sp>
      <p:sp>
        <p:nvSpPr>
          <p:cNvPr id="8" name="Slide Image Placeholder 1"/>
          <p:cNvSpPr>
            <a:spLocks noGrp="1" noRot="1" noChangeAspect="1"/>
          </p:cNvSpPr>
          <p:nvPr>
            <p:ph type="sldImg" idx="2"/>
          </p:nvPr>
        </p:nvSpPr>
        <p:spPr>
          <a:xfrm>
            <a:off x="3060700" y="628650"/>
            <a:ext cx="3429000" cy="2571750"/>
          </a:xfrm>
        </p:spPr>
      </p:sp>
      <p:sp>
        <p:nvSpPr>
          <p:cNvPr id="9" name="Notes Placeholder 2"/>
          <p:cNvSpPr txBox="1">
            <a:spLocks/>
          </p:cNvSpPr>
          <p:nvPr/>
        </p:nvSpPr>
        <p:spPr>
          <a:xfrm>
            <a:off x="1117600" y="3371850"/>
            <a:ext cx="7315200" cy="3086100"/>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US" dirty="0"/>
          </a:p>
        </p:txBody>
      </p:sp>
      <p:sp>
        <p:nvSpPr>
          <p:cNvPr id="10" name="Slide Number Placeholder 3"/>
          <p:cNvSpPr txBox="1">
            <a:spLocks/>
          </p:cNvSpPr>
          <p:nvPr/>
        </p:nvSpPr>
        <p:spPr>
          <a:xfrm>
            <a:off x="5382684" y="6628210"/>
            <a:ext cx="3962400" cy="342900"/>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AF8E2E-A828-401E-ACA4-F0475B7115D9}" type="slidenum">
              <a:rPr lang="en-US" smtClean="0"/>
              <a:pPr/>
              <a:t>28</a:t>
            </a:fld>
            <a:endParaRPr lang="en-US"/>
          </a:p>
        </p:txBody>
      </p:sp>
      <p:sp>
        <p:nvSpPr>
          <p:cNvPr id="11" name="Notes Placeholder 2"/>
          <p:cNvSpPr txBox="1">
            <a:spLocks/>
          </p:cNvSpPr>
          <p:nvPr/>
        </p:nvSpPr>
        <p:spPr>
          <a:xfrm>
            <a:off x="1320800" y="3486150"/>
            <a:ext cx="7315200" cy="3086100"/>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US" dirty="0"/>
          </a:p>
        </p:txBody>
      </p:sp>
      <p:sp>
        <p:nvSpPr>
          <p:cNvPr id="12" name="Slide Number Placeholder 3"/>
          <p:cNvSpPr txBox="1">
            <a:spLocks/>
          </p:cNvSpPr>
          <p:nvPr/>
        </p:nvSpPr>
        <p:spPr>
          <a:xfrm>
            <a:off x="5585884" y="6742510"/>
            <a:ext cx="3962400" cy="342900"/>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AF8E2E-A828-401E-ACA4-F0475B7115D9}" type="slidenum">
              <a:rPr lang="en-US" smtClean="0"/>
              <a:pPr/>
              <a:t>28</a:t>
            </a:fld>
            <a:endParaRPr lang="en-US"/>
          </a:p>
        </p:txBody>
      </p:sp>
    </p:spTree>
    <p:extLst>
      <p:ext uri="{BB962C8B-B14F-4D97-AF65-F5344CB8AC3E}">
        <p14:creationId xmlns:p14="http://schemas.microsoft.com/office/powerpoint/2010/main" val="27824829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a done a fair job protecting youth, according to these figures</a:t>
            </a:r>
            <a:r>
              <a:rPr lang="en-US" baseline="0" dirty="0" smtClean="0"/>
              <a:t> from 2014.  </a:t>
            </a:r>
          </a:p>
          <a:p>
            <a:endParaRPr lang="en-US" baseline="0" dirty="0" smtClean="0"/>
          </a:p>
          <a:p>
            <a:r>
              <a:rPr lang="en-US" baseline="0" dirty="0" smtClean="0"/>
              <a:t>We might expect young men, especially those using alcohol, to have a relatively high rate.</a:t>
            </a:r>
          </a:p>
          <a:p>
            <a:endParaRPr lang="en-US" baseline="0" dirty="0" smtClean="0"/>
          </a:p>
          <a:p>
            <a:r>
              <a:rPr lang="en-US" baseline="0" dirty="0" smtClean="0"/>
              <a:t>But these figures show that paddlers over age 50 are dying as well as younger paddlers.  </a:t>
            </a:r>
            <a:endParaRPr lang="en-US" dirty="0"/>
          </a:p>
        </p:txBody>
      </p:sp>
      <p:sp>
        <p:nvSpPr>
          <p:cNvPr id="4" name="Slide Number Placeholder 3"/>
          <p:cNvSpPr>
            <a:spLocks noGrp="1"/>
          </p:cNvSpPr>
          <p:nvPr>
            <p:ph type="sldNum" sz="quarter" idx="10"/>
          </p:nvPr>
        </p:nvSpPr>
        <p:spPr/>
        <p:txBody>
          <a:bodyPr/>
          <a:lstStyle/>
          <a:p>
            <a:fld id="{1654D227-7A6B-4077-B0D3-D1907773D9ED}" type="slidenum">
              <a:rPr lang="en-US" smtClean="0"/>
              <a:t>29</a:t>
            </a:fld>
            <a:endParaRPr lang="en-US"/>
          </a:p>
        </p:txBody>
      </p:sp>
    </p:spTree>
    <p:extLst>
      <p:ext uri="{BB962C8B-B14F-4D97-AF65-F5344CB8AC3E}">
        <p14:creationId xmlns:p14="http://schemas.microsoft.com/office/powerpoint/2010/main" val="40498323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Risks</a:t>
            </a:r>
            <a:r>
              <a:rPr lang="en-US" baseline="0" dirty="0" smtClean="0"/>
              <a:t> are always at hand when you are on the water.</a:t>
            </a:r>
          </a:p>
          <a:p>
            <a:endParaRPr lang="en-US" baseline="0" dirty="0" smtClean="0"/>
          </a:p>
          <a:p>
            <a:r>
              <a:rPr lang="en-US" sz="1800" b="0" i="1" dirty="0" smtClean="0"/>
              <a:t>Our hope is that you learn about paddling so you can stay safe and have fun on the water.</a:t>
            </a:r>
            <a:endParaRPr lang="en-US" sz="1800" b="0" i="1" dirty="0"/>
          </a:p>
        </p:txBody>
      </p:sp>
      <p:sp>
        <p:nvSpPr>
          <p:cNvPr id="4" name="Slide Number Placeholder 3"/>
          <p:cNvSpPr>
            <a:spLocks noGrp="1"/>
          </p:cNvSpPr>
          <p:nvPr>
            <p:ph type="sldNum" sz="quarter" idx="10"/>
          </p:nvPr>
        </p:nvSpPr>
        <p:spPr/>
        <p:txBody>
          <a:bodyPr/>
          <a:lstStyle/>
          <a:p>
            <a:fld id="{1654D227-7A6B-4077-B0D3-D1907773D9ED}" type="slidenum">
              <a:rPr lang="en-US" smtClean="0"/>
              <a:t>30</a:t>
            </a:fld>
            <a:endParaRPr lang="en-US"/>
          </a:p>
        </p:txBody>
      </p:sp>
    </p:spTree>
    <p:extLst>
      <p:ext uri="{BB962C8B-B14F-4D97-AF65-F5344CB8AC3E}">
        <p14:creationId xmlns:p14="http://schemas.microsoft.com/office/powerpoint/2010/main" val="23730151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Link to Coast Guard Auxiliary collection of web sites with information for paddlers.</a:t>
            </a:r>
          </a:p>
          <a:p>
            <a:r>
              <a:rPr lang="en-US" dirty="0" smtClean="0"/>
              <a:t>Link to the ACA website for information about skills instruction</a:t>
            </a:r>
            <a:endParaRPr lang="en-US" dirty="0"/>
          </a:p>
        </p:txBody>
      </p:sp>
      <p:sp>
        <p:nvSpPr>
          <p:cNvPr id="4" name="Slide Number Placeholder 3"/>
          <p:cNvSpPr>
            <a:spLocks noGrp="1"/>
          </p:cNvSpPr>
          <p:nvPr>
            <p:ph type="sldNum" sz="quarter" idx="10"/>
          </p:nvPr>
        </p:nvSpPr>
        <p:spPr/>
        <p:txBody>
          <a:bodyPr/>
          <a:lstStyle/>
          <a:p>
            <a:fld id="{1654D227-7A6B-4077-B0D3-D1907773D9ED}" type="slidenum">
              <a:rPr lang="en-US" smtClean="0"/>
              <a:t>31</a:t>
            </a:fld>
            <a:endParaRPr lang="en-US"/>
          </a:p>
        </p:txBody>
      </p:sp>
    </p:spTree>
    <p:extLst>
      <p:ext uri="{BB962C8B-B14F-4D97-AF65-F5344CB8AC3E}">
        <p14:creationId xmlns:p14="http://schemas.microsoft.com/office/powerpoint/2010/main" val="15217923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In 2011, the Auxiliary and the ACA completed a Memorandum of Agreement to work together to promote paddle sport safety. </a:t>
            </a:r>
            <a:r>
              <a:rPr lang="en-US" sz="1400" baseline="0" dirty="0" smtClean="0"/>
              <a:t>General provisions include:</a:t>
            </a:r>
          </a:p>
          <a:p>
            <a:pPr marL="285750" indent="-285750">
              <a:buFont typeface="Arial" panose="020B0604020202020204" pitchFamily="34" charset="0"/>
              <a:buChar char="•"/>
            </a:pPr>
            <a:r>
              <a:rPr lang="en-US" sz="1400" dirty="0" smtClean="0"/>
              <a:t>Fostering a partnership between the Auxiliary instructors and vessel examiners and their counterparts in the ACA. </a:t>
            </a:r>
          </a:p>
          <a:p>
            <a:pPr marL="285750" indent="-285750">
              <a:buFont typeface="Arial" panose="020B0604020202020204" pitchFamily="34" charset="0"/>
              <a:buChar char="•"/>
            </a:pPr>
            <a:r>
              <a:rPr lang="en-US" sz="1400" dirty="0" smtClean="0"/>
              <a:t>Establishing local contacts with each other </a:t>
            </a:r>
          </a:p>
          <a:p>
            <a:pPr marL="285750" indent="-285750">
              <a:buFont typeface="Arial" panose="020B0604020202020204" pitchFamily="34" charset="0"/>
              <a:buChar char="•"/>
            </a:pPr>
            <a:r>
              <a:rPr lang="en-US" sz="1400" dirty="0" smtClean="0"/>
              <a:t>Enhancing the paddlesports education experience </a:t>
            </a:r>
          </a:p>
          <a:p>
            <a:pPr marL="285750" indent="-285750">
              <a:buFont typeface="Arial" panose="020B0604020202020204" pitchFamily="34" charset="0"/>
              <a:buChar char="•"/>
            </a:pPr>
            <a:r>
              <a:rPr lang="en-US" sz="1400" dirty="0" smtClean="0"/>
              <a:t>Identify and share resources as needed. </a:t>
            </a:r>
          </a:p>
          <a:p>
            <a:pPr marL="285750" indent="-285750">
              <a:buFont typeface="Arial" panose="020B0604020202020204" pitchFamily="34" charset="0"/>
              <a:buChar char="•"/>
            </a:pPr>
            <a:r>
              <a:rPr lang="en-US" sz="1400" dirty="0" smtClean="0"/>
              <a:t>Formal (institutional</a:t>
            </a:r>
            <a:r>
              <a:rPr lang="en-US" sz="1400" baseline="0" dirty="0" smtClean="0"/>
              <a:t>) interactions through A</a:t>
            </a:r>
            <a:r>
              <a:rPr lang="en-US" sz="1400" dirty="0" smtClean="0"/>
              <a:t>uxiliary liaisons to the ACA and National Safety Education and Instruction Council (SEIC). </a:t>
            </a:r>
          </a:p>
          <a:p>
            <a:pPr marL="285750" marR="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400" dirty="0" smtClean="0"/>
              <a:t>Shared use of media resources of the ACA and the Auxiliary to raise safety awareness. </a:t>
            </a:r>
          </a:p>
          <a:p>
            <a:pPr marL="285750" indent="-285750">
              <a:buFont typeface="Arial" panose="020B0604020202020204" pitchFamily="34" charset="0"/>
              <a:buChar char="•"/>
            </a:pPr>
            <a:r>
              <a:rPr lang="en-US" sz="1400" dirty="0" smtClean="0"/>
              <a:t>“But  the ACA has been around since the 1880s and the Coast Guard since 1915, so why the sudden interest in paddling?”  Growth in participation and an increase in the number of drownings.</a:t>
            </a:r>
          </a:p>
          <a:p>
            <a:pPr marL="285750" indent="-285750">
              <a:buFont typeface="Arial" panose="020B0604020202020204" pitchFamily="34" charset="0"/>
              <a:buChar char="•"/>
            </a:pPr>
            <a:r>
              <a:rPr lang="en-US" sz="1400" dirty="0" smtClean="0"/>
              <a:t>The memorandum is available at: http://www.americancanoe.org/?page=Partners  Then click on Coast Guard Auxiliary.</a:t>
            </a:r>
          </a:p>
          <a:p>
            <a:pPr marL="285750" indent="-285750">
              <a:buFont typeface="Arial" panose="020B0604020202020204" pitchFamily="34" charset="0"/>
              <a:buChar char="•"/>
            </a:pPr>
            <a:endParaRPr lang="en-US" sz="1400" dirty="0" smtClean="0"/>
          </a:p>
          <a:p>
            <a:pPr marL="285750" indent="-285750">
              <a:buFont typeface="Arial" panose="020B0604020202020204" pitchFamily="34" charset="0"/>
              <a:buChar char="•"/>
            </a:pPr>
            <a:endParaRPr lang="en-US" sz="1400" dirty="0" smtClean="0"/>
          </a:p>
          <a:p>
            <a:endParaRPr lang="en-US" dirty="0"/>
          </a:p>
        </p:txBody>
      </p:sp>
      <p:sp>
        <p:nvSpPr>
          <p:cNvPr id="4" name="Slide Number Placeholder 3"/>
          <p:cNvSpPr>
            <a:spLocks noGrp="1"/>
          </p:cNvSpPr>
          <p:nvPr>
            <p:ph type="sldNum" sz="quarter" idx="10"/>
          </p:nvPr>
        </p:nvSpPr>
        <p:spPr/>
        <p:txBody>
          <a:bodyPr/>
          <a:lstStyle/>
          <a:p>
            <a:pPr>
              <a:defRPr/>
            </a:pPr>
            <a:fld id="{0E1F0C80-C975-4C66-9FF2-3FC650C0C4E3}" type="slidenum">
              <a:rPr lang="en-US" smtClean="0">
                <a:solidFill>
                  <a:prstClr val="black"/>
                </a:solidFill>
              </a:rPr>
              <a:pPr>
                <a:defRPr/>
              </a:pPr>
              <a:t>32</a:t>
            </a:fld>
            <a:endParaRPr lang="en-US">
              <a:solidFill>
                <a:prstClr val="black"/>
              </a:solidFill>
            </a:endParaRPr>
          </a:p>
        </p:txBody>
      </p:sp>
    </p:spTree>
    <p:extLst>
      <p:ext uri="{BB962C8B-B14F-4D97-AF65-F5344CB8AC3E}">
        <p14:creationId xmlns:p14="http://schemas.microsoft.com/office/powerpoint/2010/main" val="1933733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appendix</a:t>
            </a:r>
            <a:r>
              <a:rPr lang="en-US" baseline="0" dirty="0" smtClean="0"/>
              <a:t> in the Instructor’s Guide provides printable check lists to hand out to students and the top ten safety tips for both kayaks and SUPs.</a:t>
            </a:r>
          </a:p>
          <a:p>
            <a:pPr marL="171450" indent="-171450">
              <a:buFont typeface="Arial" panose="020B0604020202020204" pitchFamily="34" charset="0"/>
              <a:buChar char="•"/>
            </a:pPr>
            <a:r>
              <a:rPr lang="en-US" baseline="0" dirty="0" smtClean="0"/>
              <a:t>“Sea stories”, that is, stories about kayak safety incidents are included to give the instructor specifics to share with students</a:t>
            </a:r>
          </a:p>
          <a:p>
            <a:pPr marL="171450" indent="-171450">
              <a:buFont typeface="Arial" panose="020B0604020202020204" pitchFamily="34" charset="0"/>
              <a:buChar char="•"/>
            </a:pPr>
            <a:r>
              <a:rPr lang="en-US" dirty="0" smtClean="0"/>
              <a:t>Internet links to the Commandant Instruction, the AUX “B” Wiki</a:t>
            </a:r>
            <a:r>
              <a:rPr lang="en-US" baseline="0" dirty="0" smtClean="0"/>
              <a:t> and the American Canoe Association web site are included</a:t>
            </a:r>
            <a:r>
              <a:rPr lang="en-US" baseline="0" dirty="0" smtClean="0"/>
              <a:t>.</a:t>
            </a:r>
          </a:p>
          <a:p>
            <a:pPr marL="171450" indent="-171450">
              <a:buFont typeface="Arial" panose="020B0604020202020204" pitchFamily="34" charset="0"/>
              <a:buChar char="•"/>
            </a:pPr>
            <a:r>
              <a:rPr lang="en-US" baseline="0" dirty="0" smtClean="0"/>
              <a:t>The RBS web page contains a wealth of AUXPAD program materials and information, including downloadable brochures, PowerPoint materials, and manuals.</a:t>
            </a:r>
            <a:endParaRPr lang="en-US" dirty="0"/>
          </a:p>
        </p:txBody>
      </p:sp>
      <p:sp>
        <p:nvSpPr>
          <p:cNvPr id="4" name="Slide Number Placeholder 3"/>
          <p:cNvSpPr>
            <a:spLocks noGrp="1"/>
          </p:cNvSpPr>
          <p:nvPr>
            <p:ph type="sldNum" sz="quarter" idx="10"/>
          </p:nvPr>
        </p:nvSpPr>
        <p:spPr/>
        <p:txBody>
          <a:bodyPr/>
          <a:lstStyle/>
          <a:p>
            <a:fld id="{1654D227-7A6B-4077-B0D3-D1907773D9ED}" type="slidenum">
              <a:rPr lang="en-US" smtClean="0"/>
              <a:t>33</a:t>
            </a:fld>
            <a:endParaRPr lang="en-US"/>
          </a:p>
        </p:txBody>
      </p:sp>
    </p:spTree>
    <p:extLst>
      <p:ext uri="{BB962C8B-B14F-4D97-AF65-F5344CB8AC3E}">
        <p14:creationId xmlns:p14="http://schemas.microsoft.com/office/powerpoint/2010/main" val="1040149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lifejacket (PFD or personal flotation device)</a:t>
            </a:r>
          </a:p>
          <a:p>
            <a:r>
              <a:rPr lang="en-US" dirty="0" smtClean="0"/>
              <a:t>* Properly rated (according to weight) USCG approved lifejackets are required for every person in the boat, and should be worn by everyone whenever they paddle</a:t>
            </a:r>
          </a:p>
          <a:p>
            <a:r>
              <a:rPr lang="en-US" dirty="0" smtClean="0"/>
              <a:t>* Lifejackets need to be fitted and adjusted appropriately</a:t>
            </a:r>
          </a:p>
          <a:p>
            <a:r>
              <a:rPr lang="en-US" dirty="0" smtClean="0"/>
              <a:t>* Bright colors such as red, yellow, or orange enhance visibility and are preferred over blue, olive, or camo on mixed use waterways</a:t>
            </a:r>
          </a:p>
          <a:p>
            <a:r>
              <a:rPr lang="en-US" dirty="0" smtClean="0"/>
              <a:t>* Match the lifejacket to the paddler and the desired activity</a:t>
            </a:r>
          </a:p>
          <a:p>
            <a:r>
              <a:rPr lang="en-US" dirty="0" smtClean="0"/>
              <a:t>* Capsizes and falls overboard are common among paddlers – wearing a lifejacket dramatically reduces the risk of injury or death during such an event</a:t>
            </a:r>
          </a:p>
          <a:p>
            <a:pPr marL="0" indent="0">
              <a:buFont typeface="Arial" pitchFamily="34" charset="0"/>
              <a:buNone/>
            </a:pPr>
            <a:r>
              <a:rPr lang="en-US" dirty="0" smtClean="0"/>
              <a:t>*Lifejackets not only reduce the risk of drowning, they also can provide protection from rocks and other debris in rivers, provide a place to store critical emergency equipment (e.g., whistle, signal mirror, light), and can help keep paddlers warm.</a:t>
            </a:r>
          </a:p>
          <a:p>
            <a:pPr marL="0" indent="0">
              <a:buFont typeface="Arial" pitchFamily="34" charset="0"/>
              <a:buNone/>
            </a:pPr>
            <a:r>
              <a:rPr lang="en-US" dirty="0" smtClean="0"/>
              <a:t>*</a:t>
            </a:r>
            <a:r>
              <a:rPr lang="en-US" baseline="0" dirty="0" smtClean="0"/>
              <a:t> </a:t>
            </a:r>
            <a:r>
              <a:rPr lang="en-US" dirty="0" smtClean="0"/>
              <a:t>Inflatable lifejackets should</a:t>
            </a:r>
            <a:r>
              <a:rPr lang="en-US" baseline="0" dirty="0" smtClean="0"/>
              <a:t> only be orally or manually inflatable—not “automatic”.</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654D227-7A6B-4077-B0D3-D1907773D9ED}" type="slidenum">
              <a:rPr lang="en-US" smtClean="0"/>
              <a:t>7</a:t>
            </a:fld>
            <a:endParaRPr lang="en-US"/>
          </a:p>
        </p:txBody>
      </p:sp>
    </p:spTree>
    <p:extLst>
      <p:ext uri="{BB962C8B-B14F-4D97-AF65-F5344CB8AC3E}">
        <p14:creationId xmlns:p14="http://schemas.microsoft.com/office/powerpoint/2010/main" val="6162510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Wear your life jacket!</a:t>
            </a:r>
          </a:p>
          <a:p>
            <a:r>
              <a:rPr lang="en-US" dirty="0" smtClean="0"/>
              <a:t>Pay attention to what is happening around you! (situational awareness)</a:t>
            </a:r>
          </a:p>
          <a:p>
            <a:r>
              <a:rPr lang="en-US" dirty="0" smtClean="0"/>
              <a:t>Be visible! (clothing and equipment</a:t>
            </a:r>
          </a:p>
          <a:p>
            <a:r>
              <a:rPr lang="en-US" dirty="0" smtClean="0"/>
              <a:t>Communicate!  With each other</a:t>
            </a:r>
            <a:r>
              <a:rPr lang="en-US" baseline="0" dirty="0" smtClean="0"/>
              <a:t> in your group and with first responders as needed</a:t>
            </a:r>
            <a:endParaRPr lang="en-US" dirty="0" smtClean="0"/>
          </a:p>
          <a:p>
            <a:endParaRPr lang="en-US" dirty="0"/>
          </a:p>
        </p:txBody>
      </p:sp>
      <p:sp>
        <p:nvSpPr>
          <p:cNvPr id="4" name="Slide Number Placeholder 3"/>
          <p:cNvSpPr>
            <a:spLocks noGrp="1"/>
          </p:cNvSpPr>
          <p:nvPr>
            <p:ph type="sldNum" sz="quarter" idx="10"/>
          </p:nvPr>
        </p:nvSpPr>
        <p:spPr/>
        <p:txBody>
          <a:bodyPr/>
          <a:lstStyle/>
          <a:p>
            <a:fld id="{1654D227-7A6B-4077-B0D3-D1907773D9ED}" type="slidenum">
              <a:rPr lang="en-US" smtClean="0"/>
              <a:t>34</a:t>
            </a:fld>
            <a:endParaRPr lang="en-US"/>
          </a:p>
        </p:txBody>
      </p:sp>
    </p:spTree>
    <p:extLst>
      <p:ext uri="{BB962C8B-B14F-4D97-AF65-F5344CB8AC3E}">
        <p14:creationId xmlns:p14="http://schemas.microsoft.com/office/powerpoint/2010/main" val="162193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equipment to consider bringing</a:t>
            </a:r>
          </a:p>
          <a:p>
            <a:endParaRPr lang="en-US" dirty="0" smtClean="0"/>
          </a:p>
          <a:p>
            <a:r>
              <a:rPr lang="en-US" dirty="0" smtClean="0"/>
              <a:t>* Wear clothing designed for weather and water conditions—visible colors!</a:t>
            </a:r>
          </a:p>
          <a:p>
            <a:r>
              <a:rPr lang="en-US" dirty="0" smtClean="0"/>
              <a:t>* Bring adequate food, water, and extra clothing.  Fill the bottle half way so it floats and is easy to see —full may be more difficult to see due to neutral buoyancy</a:t>
            </a:r>
          </a:p>
          <a:p>
            <a:r>
              <a:rPr lang="en-US" dirty="0" smtClean="0"/>
              <a:t>* Use clothing and equipment (e.g., hats, sunblock, extra clothes) to reduce the risks of environmental problems such as hypothermia and sunburn</a:t>
            </a:r>
          </a:p>
          <a:p>
            <a:r>
              <a:rPr lang="en-US" dirty="0" smtClean="0"/>
              <a:t>* Match extra gear (e.g., helmets, radios, flotation bags, spare paddles, navigation tools)  to the paddler, the group, the environment and the desired activity</a:t>
            </a:r>
          </a:p>
          <a:p>
            <a:r>
              <a:rPr lang="en-US" dirty="0" smtClean="0"/>
              <a:t>* Carry appropriate rescue gear and learn how to use it</a:t>
            </a:r>
          </a:p>
          <a:p>
            <a:r>
              <a:rPr lang="en-US" dirty="0" smtClean="0"/>
              <a:t>* Navigation lights, distress signals and sounds signals may be required.  Check with your local state boating officials to find out what you need to carry with you.  Every paddler should have a whistle attached to their lifejacket.</a:t>
            </a:r>
          </a:p>
          <a:p>
            <a:r>
              <a:rPr lang="en-US" dirty="0" smtClean="0"/>
              <a:t>* Printed pre-underway checklist</a:t>
            </a:r>
          </a:p>
          <a:p>
            <a:r>
              <a:rPr lang="en-US" dirty="0" smtClean="0"/>
              <a:t>* Pen or pencil</a:t>
            </a:r>
          </a:p>
          <a:p>
            <a:r>
              <a:rPr lang="en-US" dirty="0" smtClean="0"/>
              <a:t>* Notebook/logbook</a:t>
            </a:r>
          </a:p>
          <a:p>
            <a:r>
              <a:rPr lang="en-US" dirty="0" smtClean="0"/>
              <a:t>* Sponge and/or manual pump for dewatering</a:t>
            </a:r>
          </a:p>
          <a:p>
            <a:r>
              <a:rPr lang="en-US" dirty="0" smtClean="0"/>
              <a:t>* Other gear needed for safe operation and self-rescue of the particular type of paddle craft:  e.g., paddle float, paddle leash, spray skirt</a:t>
            </a:r>
          </a:p>
          <a:p>
            <a:r>
              <a:rPr lang="en-US" dirty="0" smtClean="0"/>
              <a:t>* Drinking water</a:t>
            </a:r>
          </a:p>
          <a:p>
            <a:r>
              <a:rPr lang="en-US" dirty="0" smtClean="0"/>
              <a:t>* Visual Distress Signals (VDS)</a:t>
            </a:r>
          </a:p>
          <a:p>
            <a:r>
              <a:rPr lang="en-US" dirty="0" smtClean="0"/>
              <a:t>*Bow line and/or stern line (“painter”) to tie up along a dock or ashore</a:t>
            </a:r>
          </a:p>
          <a:p>
            <a:r>
              <a:rPr lang="en-US" dirty="0" smtClean="0"/>
              <a:t>* Label or Nameplate affixed to interior of vessel, identifying Owner and "if found" phone numbers</a:t>
            </a:r>
          </a:p>
          <a:p>
            <a:r>
              <a:rPr lang="en-US" dirty="0" smtClean="0"/>
              <a:t>* In coastal waters, one waterproof VHF marine radio or portable VHF radio in clear plastic waterproof bag.</a:t>
            </a:r>
          </a:p>
          <a:p>
            <a:r>
              <a:rPr lang="en-US" dirty="0" smtClean="0"/>
              <a:t>* Watch, (waterproof)</a:t>
            </a:r>
          </a:p>
          <a:p>
            <a:r>
              <a:rPr lang="en-US" dirty="0" smtClean="0"/>
              <a:t>* Cell Phone in waterproof container as backup</a:t>
            </a:r>
          </a:p>
          <a:p>
            <a:r>
              <a:rPr lang="en-US" dirty="0" smtClean="0"/>
              <a:t>* Flashlight or Headlamp</a:t>
            </a:r>
          </a:p>
          <a:p>
            <a:r>
              <a:rPr lang="en-US" dirty="0" smtClean="0"/>
              <a:t>* Flotation foam or bags sufficient to permit self-rescue</a:t>
            </a:r>
          </a:p>
          <a:p>
            <a:r>
              <a:rPr lang="en-US" dirty="0" smtClean="0"/>
              <a:t>* GPS</a:t>
            </a:r>
          </a:p>
          <a:p>
            <a:r>
              <a:rPr lang="en-US" dirty="0" smtClean="0"/>
              <a:t>* Compass, hand-held or mounted</a:t>
            </a:r>
          </a:p>
          <a:p>
            <a:r>
              <a:rPr lang="en-US" dirty="0" smtClean="0"/>
              <a:t>* Rescue throw bag (smaller size for paddle craft, 30' max recommended) </a:t>
            </a:r>
          </a:p>
          <a:p>
            <a:r>
              <a:rPr lang="en-US" dirty="0" smtClean="0"/>
              <a:t>* Spare paddle/oar</a:t>
            </a:r>
          </a:p>
          <a:p>
            <a:r>
              <a:rPr lang="en-US" dirty="0" smtClean="0"/>
              <a:t>* First Aid Kit </a:t>
            </a:r>
          </a:p>
          <a:p>
            <a:r>
              <a:rPr lang="en-US" dirty="0" smtClean="0"/>
              <a:t>* Emergency survival blankets (2) "space blankets" </a:t>
            </a:r>
          </a:p>
          <a:p>
            <a:r>
              <a:rPr lang="en-US" dirty="0" smtClean="0"/>
              <a:t>* Chart of Local Area</a:t>
            </a:r>
          </a:p>
          <a:p>
            <a:pPr marL="0" indent="0">
              <a:buFont typeface="Arial" charset="0"/>
              <a:buNone/>
            </a:pPr>
            <a:r>
              <a:rPr lang="en-US" dirty="0" smtClean="0"/>
              <a:t>* Repair equipment such as extra rudder cable, spare foot peg, drain plug</a:t>
            </a:r>
          </a:p>
          <a:p>
            <a:pPr marL="0" indent="0">
              <a:buFont typeface="Arial" charset="0"/>
              <a:buNone/>
            </a:pPr>
            <a:r>
              <a:rPr lang="en-US" dirty="0" smtClean="0"/>
              <a:t>* Additional rescue gear specific to your trip</a:t>
            </a:r>
          </a:p>
          <a:p>
            <a:pPr marL="171450" indent="-171450">
              <a:buFont typeface="Arial" charset="0"/>
              <a:buChar char="•"/>
            </a:pPr>
            <a:endParaRPr lang="en-US" dirty="0" smtClean="0"/>
          </a:p>
          <a:p>
            <a:pPr marL="0" indent="0">
              <a:buFont typeface="Arial" charset="0"/>
              <a:buNone/>
            </a:pPr>
            <a:r>
              <a:rPr lang="en-US" i="1" dirty="0" smtClean="0"/>
              <a:t>Be sure to securely attach everything to your boat so nothing can float away after a capsize!</a:t>
            </a:r>
          </a:p>
          <a:p>
            <a:pPr marL="171450" indent="-171450">
              <a:buFont typeface="Arial" charset="0"/>
              <a:buChar char="•"/>
            </a:pPr>
            <a:endParaRPr lang="en-US" dirty="0" smtClean="0"/>
          </a:p>
        </p:txBody>
      </p:sp>
      <p:sp>
        <p:nvSpPr>
          <p:cNvPr id="4" name="Slide Number Placeholder 3"/>
          <p:cNvSpPr>
            <a:spLocks noGrp="1"/>
          </p:cNvSpPr>
          <p:nvPr>
            <p:ph type="sldNum" sz="quarter" idx="10"/>
          </p:nvPr>
        </p:nvSpPr>
        <p:spPr/>
        <p:txBody>
          <a:bodyPr/>
          <a:lstStyle/>
          <a:p>
            <a:fld id="{1654D227-7A6B-4077-B0D3-D1907773D9ED}" type="slidenum">
              <a:rPr lang="en-US" smtClean="0"/>
              <a:t>8</a:t>
            </a:fld>
            <a:endParaRPr lang="en-US"/>
          </a:p>
        </p:txBody>
      </p:sp>
    </p:spTree>
    <p:extLst>
      <p:ext uri="{BB962C8B-B14F-4D97-AF65-F5344CB8AC3E}">
        <p14:creationId xmlns:p14="http://schemas.microsoft.com/office/powerpoint/2010/main" val="3194292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Registration and education</a:t>
            </a:r>
          </a:p>
          <a:p>
            <a:pPr marL="171450" indent="-171450">
              <a:buFont typeface="Arial" charset="0"/>
              <a:buChar char="•"/>
            </a:pPr>
            <a:r>
              <a:rPr lang="en-US" dirty="0" smtClean="0"/>
              <a:t>Boat registration and education laws vary from state to state.  Make sure you know the requirements that apply in the area you’re paddling.</a:t>
            </a:r>
            <a:r>
              <a:rPr lang="en-US" baseline="0" dirty="0" smtClean="0"/>
              <a:t> </a:t>
            </a:r>
          </a:p>
          <a:p>
            <a:pPr marL="171450" indent="-171450">
              <a:buFont typeface="Arial" charset="0"/>
              <a:buChar char="•"/>
            </a:pPr>
            <a:r>
              <a:rPr lang="en-US" baseline="0" dirty="0" smtClean="0"/>
              <a:t>Check the specifics for your state at: http://www.americasboatingcourse.com/lawsbystate.cfm  </a:t>
            </a:r>
            <a:endParaRPr lang="en-US" dirty="0" smtClean="0"/>
          </a:p>
          <a:p>
            <a:r>
              <a:rPr lang="en-US" dirty="0" smtClean="0"/>
              <a:t>		</a:t>
            </a:r>
          </a:p>
          <a:p>
            <a:r>
              <a:rPr lang="en-US" dirty="0" smtClean="0"/>
              <a:t>Local rules</a:t>
            </a:r>
          </a:p>
          <a:p>
            <a:r>
              <a:rPr lang="en-US" dirty="0" smtClean="0"/>
              <a:t>* Be sure to learn any rules or laws that apply to access and use of a waterway.  </a:t>
            </a:r>
          </a:p>
          <a:p>
            <a:r>
              <a:rPr lang="en-US" dirty="0" smtClean="0"/>
              <a:t>* Obey all applicable local, state and Federal regulations</a:t>
            </a:r>
          </a:p>
          <a:p>
            <a:r>
              <a:rPr lang="en-US" dirty="0" smtClean="0"/>
              <a:t>* Boats with motors or sails have requirements that can be very different from hand powered craft – be sure you know what your boat requires</a:t>
            </a:r>
          </a:p>
          <a:p>
            <a:endParaRPr lang="en-US" dirty="0" smtClean="0"/>
          </a:p>
          <a:p>
            <a:r>
              <a:rPr lang="en-US" dirty="0" smtClean="0"/>
              <a:t>Operator responsibilities</a:t>
            </a:r>
          </a:p>
          <a:p>
            <a:r>
              <a:rPr lang="en-US" dirty="0" smtClean="0"/>
              <a:t>* Boaters are responsible for their actions.  Be polite and respectful of others on and around the water.</a:t>
            </a:r>
          </a:p>
          <a:p>
            <a:r>
              <a:rPr lang="en-US" dirty="0" smtClean="0"/>
              <a:t>* Avoid large vessels and navigable channels, where large boats may have restricted mobility</a:t>
            </a:r>
          </a:p>
          <a:p>
            <a:r>
              <a:rPr lang="en-US" dirty="0" smtClean="0"/>
              <a:t>* Stay well away from military and law enforcement vessels unless they direct you to approach</a:t>
            </a:r>
          </a:p>
          <a:p>
            <a:r>
              <a:rPr lang="en-US" dirty="0" smtClean="0"/>
              <a:t>* Follow all marine and aquatic environmental laws – don’t ask others to paddle in your trash</a:t>
            </a:r>
          </a:p>
          <a:p>
            <a:r>
              <a:rPr lang="en-US" dirty="0" smtClean="0"/>
              <a:t>* Invasive species transfer</a:t>
            </a:r>
          </a:p>
        </p:txBody>
      </p:sp>
      <p:sp>
        <p:nvSpPr>
          <p:cNvPr id="4" name="Slide Number Placeholder 3"/>
          <p:cNvSpPr>
            <a:spLocks noGrp="1"/>
          </p:cNvSpPr>
          <p:nvPr>
            <p:ph type="sldNum" sz="quarter" idx="10"/>
          </p:nvPr>
        </p:nvSpPr>
        <p:spPr/>
        <p:txBody>
          <a:bodyPr/>
          <a:lstStyle/>
          <a:p>
            <a:fld id="{1654D227-7A6B-4077-B0D3-D1907773D9ED}" type="slidenum">
              <a:rPr lang="en-US" smtClean="0"/>
              <a:t>9</a:t>
            </a:fld>
            <a:endParaRPr lang="en-US"/>
          </a:p>
        </p:txBody>
      </p:sp>
    </p:spTree>
    <p:extLst>
      <p:ext uri="{BB962C8B-B14F-4D97-AF65-F5344CB8AC3E}">
        <p14:creationId xmlns:p14="http://schemas.microsoft.com/office/powerpoint/2010/main" val="2354347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  Planning your trip</a:t>
            </a:r>
          </a:p>
          <a:p>
            <a:endParaRPr lang="en-US" dirty="0" smtClean="0"/>
          </a:p>
          <a:p>
            <a:r>
              <a:rPr lang="en-US" dirty="0" smtClean="0"/>
              <a:t>Anticipated destination </a:t>
            </a:r>
          </a:p>
          <a:p>
            <a:r>
              <a:rPr lang="en-US" dirty="0" smtClean="0"/>
              <a:t>* Match the paddler’s skill with the planned destination – it is important for new paddlers to be conservative and choose paddling venues with minimal hazards</a:t>
            </a:r>
          </a:p>
          <a:p>
            <a:r>
              <a:rPr lang="en-US" dirty="0" smtClean="0"/>
              <a:t>* Check for weather and water conditions</a:t>
            </a:r>
          </a:p>
          <a:p>
            <a:r>
              <a:rPr lang="en-US" dirty="0" smtClean="0"/>
              <a:t>* Learn about local hazards</a:t>
            </a:r>
          </a:p>
          <a:p>
            <a:r>
              <a:rPr lang="en-US" dirty="0" smtClean="0"/>
              <a:t>* Learn about access points</a:t>
            </a:r>
          </a:p>
          <a:p>
            <a:r>
              <a:rPr lang="en-US" dirty="0" smtClean="0"/>
              <a:t>* Have a back up plan		</a:t>
            </a:r>
          </a:p>
          <a:p>
            <a:r>
              <a:rPr lang="en-US" dirty="0" smtClean="0"/>
              <a:t>* Develop and file an appropriate float plan for your trip, describing your route and access points, length of trip, number of people and boats on the trip, when you would be overdue, and what to do if you are overdue.  </a:t>
            </a:r>
          </a:p>
          <a:p>
            <a:endParaRPr lang="en-US" dirty="0" smtClean="0"/>
          </a:p>
          <a:p>
            <a:r>
              <a:rPr lang="en-US" dirty="0" smtClean="0"/>
              <a:t>Equipment</a:t>
            </a:r>
          </a:p>
          <a:p>
            <a:r>
              <a:rPr lang="en-US" dirty="0" smtClean="0"/>
              <a:t>* Make sure you have appropriate equipment for your type of boat and the area you plan to paddle</a:t>
            </a:r>
          </a:p>
          <a:p>
            <a:r>
              <a:rPr lang="en-US" dirty="0" smtClean="0"/>
              <a:t>* Make sure your equipment is in good working order before you head out</a:t>
            </a:r>
          </a:p>
          <a:p>
            <a:r>
              <a:rPr lang="en-US" dirty="0" smtClean="0"/>
              <a:t>* Stow the equipment properly; plan for a capsize</a:t>
            </a:r>
          </a:p>
          <a:p>
            <a:r>
              <a:rPr lang="en-US" dirty="0" smtClean="0"/>
              <a:t>* Make sure you have appropriate charts, maps and directions</a:t>
            </a:r>
          </a:p>
          <a:p>
            <a:endParaRPr lang="en-US" dirty="0" smtClean="0"/>
          </a:p>
          <a:p>
            <a:r>
              <a:rPr lang="en-US" dirty="0" smtClean="0"/>
              <a:t>Group</a:t>
            </a:r>
          </a:p>
          <a:p>
            <a:r>
              <a:rPr lang="en-US" dirty="0" smtClean="0"/>
              <a:t>* Paddling with a group is safer (3 people / two boat minimum)</a:t>
            </a:r>
          </a:p>
          <a:p>
            <a:r>
              <a:rPr lang="en-US" dirty="0" smtClean="0"/>
              <a:t>* Ensure each group member has appropriate knowledge, skills and equipment for the trip</a:t>
            </a:r>
          </a:p>
        </p:txBody>
      </p:sp>
      <p:sp>
        <p:nvSpPr>
          <p:cNvPr id="4" name="Slide Number Placeholder 3"/>
          <p:cNvSpPr>
            <a:spLocks noGrp="1"/>
          </p:cNvSpPr>
          <p:nvPr>
            <p:ph type="sldNum" sz="quarter" idx="10"/>
          </p:nvPr>
        </p:nvSpPr>
        <p:spPr/>
        <p:txBody>
          <a:bodyPr/>
          <a:lstStyle/>
          <a:p>
            <a:fld id="{1654D227-7A6B-4077-B0D3-D1907773D9ED}" type="slidenum">
              <a:rPr lang="en-US" smtClean="0"/>
              <a:t>10</a:t>
            </a:fld>
            <a:endParaRPr lang="en-US"/>
          </a:p>
        </p:txBody>
      </p:sp>
    </p:spTree>
    <p:extLst>
      <p:ext uri="{BB962C8B-B14F-4D97-AF65-F5344CB8AC3E}">
        <p14:creationId xmlns:p14="http://schemas.microsoft.com/office/powerpoint/2010/main" val="3307526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 Getting to the water</a:t>
            </a:r>
          </a:p>
          <a:p>
            <a:endParaRPr lang="en-US" dirty="0" smtClean="0"/>
          </a:p>
          <a:p>
            <a:r>
              <a:rPr lang="en-US" dirty="0" smtClean="0"/>
              <a:t>Transporting and securing your boat:</a:t>
            </a:r>
          </a:p>
          <a:p>
            <a:endParaRPr lang="en-US" dirty="0" smtClean="0"/>
          </a:p>
          <a:p>
            <a:r>
              <a:rPr lang="en-US" dirty="0" smtClean="0"/>
              <a:t>* Drivers are responsible for the load on, or towed by, their vehicle!  If it comes off and damages someone or something, you are liable.</a:t>
            </a:r>
          </a:p>
          <a:p>
            <a:r>
              <a:rPr lang="en-US" dirty="0" smtClean="0"/>
              <a:t>* Use appropriate knots, ropes and straps to secure your boat</a:t>
            </a:r>
          </a:p>
          <a:p>
            <a:r>
              <a:rPr lang="en-US" dirty="0" smtClean="0"/>
              <a:t>* Tie at two points across the beam to secure to the rack, tie bow and stern to secure to vehicle (4 point tie down is best)</a:t>
            </a:r>
          </a:p>
          <a:p>
            <a:r>
              <a:rPr lang="en-US" dirty="0" smtClean="0"/>
              <a:t>* Ensure nothing can blow out during transport</a:t>
            </a:r>
          </a:p>
          <a:p>
            <a:r>
              <a:rPr lang="en-US" dirty="0" smtClean="0"/>
              <a:t>* Use appropriate racks or trailers for your boat</a:t>
            </a:r>
          </a:p>
          <a:p>
            <a:r>
              <a:rPr lang="en-US" dirty="0" smtClean="0"/>
              <a:t>* Consider using locks to secure your boat</a:t>
            </a:r>
          </a:p>
          <a:p>
            <a:r>
              <a:rPr lang="en-US" dirty="0" smtClean="0"/>
              <a:t>* Shock cord or other stretchy material is not adequate—use stout line (rope) or locking straps</a:t>
            </a:r>
          </a:p>
          <a:p>
            <a:endParaRPr lang="en-US" dirty="0"/>
          </a:p>
        </p:txBody>
      </p:sp>
      <p:sp>
        <p:nvSpPr>
          <p:cNvPr id="4" name="Slide Number Placeholder 3"/>
          <p:cNvSpPr>
            <a:spLocks noGrp="1"/>
          </p:cNvSpPr>
          <p:nvPr>
            <p:ph type="sldNum" sz="quarter" idx="10"/>
          </p:nvPr>
        </p:nvSpPr>
        <p:spPr/>
        <p:txBody>
          <a:bodyPr/>
          <a:lstStyle/>
          <a:p>
            <a:fld id="{1654D227-7A6B-4077-B0D3-D1907773D9ED}" type="slidenum">
              <a:rPr lang="en-US" smtClean="0"/>
              <a:t>11</a:t>
            </a:fld>
            <a:endParaRPr lang="en-US"/>
          </a:p>
        </p:txBody>
      </p:sp>
    </p:spTree>
    <p:extLst>
      <p:ext uri="{BB962C8B-B14F-4D97-AF65-F5344CB8AC3E}">
        <p14:creationId xmlns:p14="http://schemas.microsoft.com/office/powerpoint/2010/main" val="1455536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 At the water’s edge</a:t>
            </a:r>
          </a:p>
          <a:p>
            <a:endParaRPr lang="en-US" dirty="0" smtClean="0"/>
          </a:p>
          <a:p>
            <a:r>
              <a:rPr lang="en-US" dirty="0" smtClean="0"/>
              <a:t>Equipment</a:t>
            </a:r>
          </a:p>
          <a:p>
            <a:r>
              <a:rPr lang="en-US" dirty="0" smtClean="0"/>
              <a:t>* Make sure everyone has appropriate safety and protective equipment, including a life jacket that is being worn and used appropriately.</a:t>
            </a:r>
          </a:p>
          <a:p>
            <a:r>
              <a:rPr lang="en-US" dirty="0" smtClean="0"/>
              <a:t>* Make sure that everyone’s boat, paddle, lifejacket and additional equipment is in good working order before setting out—look for cracks, holes, tears, other damage.</a:t>
            </a:r>
          </a:p>
          <a:p>
            <a:r>
              <a:rPr lang="en-US" dirty="0" smtClean="0"/>
              <a:t>* Appropriately secure all equipment in the boat, both so the boat is properly balanced and to ensure equipment is not lost during a capsize.</a:t>
            </a:r>
          </a:p>
          <a:p>
            <a:endParaRPr lang="en-US" dirty="0" smtClean="0"/>
          </a:p>
          <a:p>
            <a:r>
              <a:rPr lang="en-US" dirty="0" smtClean="0"/>
              <a:t>Navigation</a:t>
            </a:r>
          </a:p>
          <a:p>
            <a:endParaRPr lang="en-US" dirty="0" smtClean="0"/>
          </a:p>
          <a:p>
            <a:r>
              <a:rPr lang="en-US" dirty="0" smtClean="0"/>
              <a:t>*Make sure everyone knows the planned route</a:t>
            </a:r>
          </a:p>
          <a:p>
            <a:r>
              <a:rPr lang="en-US" dirty="0" smtClean="0"/>
              <a:t>* Make sure that, if needed, some type of shuttle is set</a:t>
            </a:r>
          </a:p>
          <a:p>
            <a:r>
              <a:rPr lang="en-US" dirty="0" smtClean="0"/>
              <a:t>* Make sure everyone understands navigational markers in the area in which they will be paddling (e.g., channel markers, dam warnings, restricted areas)</a:t>
            </a:r>
          </a:p>
          <a:p>
            <a:r>
              <a:rPr lang="en-US" dirty="0" smtClean="0"/>
              <a:t>* Make sure everyone understands any potential “no-boating” areas, such as security areas around military vessels</a:t>
            </a:r>
          </a:p>
          <a:p>
            <a:r>
              <a:rPr lang="en-US" dirty="0" smtClean="0"/>
              <a:t>* Avoid navigable channels and stay as close as feasible to shore; when crossing channels spend as little time as possible in them</a:t>
            </a:r>
          </a:p>
          <a:p>
            <a:r>
              <a:rPr lang="en-US" dirty="0" smtClean="0"/>
              <a:t>* Human propelled vessels generally have right of way over power and sail; power and sail vessels have more maneuvering restrictions and are much slower to stop.  Despite having right of way, it’s best to take steps to avoid collision or near miss—remember—they are bigger and heavier and will always win in a collision.  You are small and may be invisible to a commercial vessel</a:t>
            </a:r>
          </a:p>
          <a:p>
            <a:r>
              <a:rPr lang="en-US" dirty="0" smtClean="0"/>
              <a:t>* Review hand and arm signals</a:t>
            </a:r>
          </a:p>
          <a:p>
            <a:r>
              <a:rPr lang="en-US" dirty="0" smtClean="0"/>
              <a:t>* Test radios or phones and ensure they are waterproofed</a:t>
            </a:r>
          </a:p>
          <a:p>
            <a:pPr marL="0" indent="0">
              <a:buFontTx/>
              <a:buNone/>
            </a:pPr>
            <a:r>
              <a:rPr lang="en-US" dirty="0" smtClean="0"/>
              <a:t>* Learn the sound and visual signals, especially 5 short blasts for Alert! or Emergency! </a:t>
            </a:r>
          </a:p>
          <a:p>
            <a:pPr marL="0" indent="0">
              <a:buFontTx/>
              <a:buNone/>
            </a:pPr>
            <a:r>
              <a:rPr lang="en-US" dirty="0" smtClean="0"/>
              <a:t>* Some paddlesports such as American Whitewater’s signals for whitewater rivers have their own whistle and signal language.  Learn these if necessary.</a:t>
            </a:r>
          </a:p>
          <a:p>
            <a:pPr marL="0" indent="0">
              <a:buFont typeface="Arial" charset="0"/>
              <a:buNone/>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654D227-7A6B-4077-B0D3-D1907773D9ED}" type="slidenum">
              <a:rPr lang="en-US" smtClean="0"/>
              <a:t>12</a:t>
            </a:fld>
            <a:endParaRPr lang="en-US"/>
          </a:p>
        </p:txBody>
      </p:sp>
    </p:spTree>
    <p:extLst>
      <p:ext uri="{BB962C8B-B14F-4D97-AF65-F5344CB8AC3E}">
        <p14:creationId xmlns:p14="http://schemas.microsoft.com/office/powerpoint/2010/main" val="4180865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 On the water</a:t>
            </a:r>
          </a:p>
          <a:p>
            <a:endParaRPr lang="en-US" dirty="0" smtClean="0"/>
          </a:p>
          <a:p>
            <a:r>
              <a:rPr lang="en-US" dirty="0" smtClean="0"/>
              <a:t>Boarding, exiting and moving about the boat</a:t>
            </a:r>
          </a:p>
          <a:p>
            <a:r>
              <a:rPr lang="en-US" dirty="0" smtClean="0"/>
              <a:t>* Don your life jacket before boarding, and keep it on all the time during the paddling trip</a:t>
            </a:r>
          </a:p>
          <a:p>
            <a:r>
              <a:rPr lang="en-US" dirty="0" smtClean="0"/>
              <a:t>* When boarding or exiting a boat, keep weight low, and move slowly to reduce the risk of capsize</a:t>
            </a:r>
          </a:p>
          <a:p>
            <a:r>
              <a:rPr lang="en-US" dirty="0" smtClean="0"/>
              <a:t>* Maintain at least 3 points of contact when boarding, exiting, or moving about the boat</a:t>
            </a:r>
          </a:p>
          <a:p>
            <a:r>
              <a:rPr lang="en-US" dirty="0" smtClean="0"/>
              <a:t>* Avoid switching positions once away from shore.  If you do move, use good principles (such as moving one person at a time, moving slowly, moving along the centerline and maintaining a low center of gravity).</a:t>
            </a:r>
          </a:p>
          <a:p>
            <a:r>
              <a:rPr lang="en-US" dirty="0" smtClean="0"/>
              <a:t>* Avoid sudden movements in the boat</a:t>
            </a:r>
          </a:p>
          <a:p>
            <a:endParaRPr lang="en-US" dirty="0" smtClean="0"/>
          </a:p>
          <a:p>
            <a:r>
              <a:rPr lang="en-US" dirty="0" smtClean="0"/>
              <a:t>Paddling</a:t>
            </a:r>
          </a:p>
          <a:p>
            <a:r>
              <a:rPr lang="en-US" dirty="0" smtClean="0"/>
              <a:t>* Paddling in groups of three or more is generally safer</a:t>
            </a:r>
          </a:p>
          <a:p>
            <a:r>
              <a:rPr lang="en-US" dirty="0" smtClean="0"/>
              <a:t>* Do not use drugs or alcohol either before or while on the water</a:t>
            </a:r>
          </a:p>
          <a:p>
            <a:r>
              <a:rPr lang="en-US" dirty="0" smtClean="0"/>
              <a:t>* Boat politely – look out for yourself and everyone else on the water</a:t>
            </a:r>
          </a:p>
          <a:p>
            <a:r>
              <a:rPr lang="en-US" dirty="0" smtClean="0"/>
              <a:t>* Boat conservatively – stay within your skill level</a:t>
            </a:r>
          </a:p>
          <a:p>
            <a:r>
              <a:rPr lang="en-US" dirty="0" smtClean="0"/>
              <a:t>* Hands-on instruction makes paddling safer and more fun</a:t>
            </a:r>
          </a:p>
          <a:p>
            <a:endParaRPr lang="en-US" dirty="0" smtClean="0"/>
          </a:p>
          <a:p>
            <a:r>
              <a:rPr lang="en-US" dirty="0" smtClean="0"/>
              <a:t>Other activities</a:t>
            </a:r>
          </a:p>
          <a:p>
            <a:r>
              <a:rPr lang="en-US" dirty="0" smtClean="0"/>
              <a:t>* Anglers and hunters should be extra vigilant about weight shifts, appropriate equipment, and lifejacket use</a:t>
            </a:r>
          </a:p>
          <a:p>
            <a:r>
              <a:rPr lang="en-US" dirty="0" smtClean="0"/>
              <a:t>* Animals should use properly fitted lifejackets</a:t>
            </a:r>
          </a:p>
          <a:p>
            <a:r>
              <a:rPr lang="en-US" dirty="0" smtClean="0"/>
              <a:t>* Anticipate sudden movements from animals in boats</a:t>
            </a:r>
          </a:p>
          <a:p>
            <a:endParaRPr lang="en-US" dirty="0"/>
          </a:p>
        </p:txBody>
      </p:sp>
      <p:sp>
        <p:nvSpPr>
          <p:cNvPr id="4" name="Slide Number Placeholder 3"/>
          <p:cNvSpPr>
            <a:spLocks noGrp="1"/>
          </p:cNvSpPr>
          <p:nvPr>
            <p:ph type="sldNum" sz="quarter" idx="10"/>
          </p:nvPr>
        </p:nvSpPr>
        <p:spPr/>
        <p:txBody>
          <a:bodyPr/>
          <a:lstStyle/>
          <a:p>
            <a:fld id="{1654D227-7A6B-4077-B0D3-D1907773D9ED}" type="slidenum">
              <a:rPr lang="en-US" smtClean="0"/>
              <a:t>13</a:t>
            </a:fld>
            <a:endParaRPr lang="en-US"/>
          </a:p>
        </p:txBody>
      </p:sp>
    </p:spTree>
    <p:extLst>
      <p:ext uri="{BB962C8B-B14F-4D97-AF65-F5344CB8AC3E}">
        <p14:creationId xmlns:p14="http://schemas.microsoft.com/office/powerpoint/2010/main" val="2821009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F8C65A-70BA-4A24-968C-4A6B58F81E93}" type="datetime1">
              <a:rPr lang="en-US" smtClean="0"/>
              <a:t>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0ED3A3-BA43-43DE-9A59-7E0E033A89EB}" type="slidenum">
              <a:rPr lang="en-US" smtClean="0"/>
              <a:t>‹#›</a:t>
            </a:fld>
            <a:endParaRPr lang="en-US"/>
          </a:p>
        </p:txBody>
      </p:sp>
    </p:spTree>
    <p:extLst>
      <p:ext uri="{BB962C8B-B14F-4D97-AF65-F5344CB8AC3E}">
        <p14:creationId xmlns:p14="http://schemas.microsoft.com/office/powerpoint/2010/main" val="2067348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5E7E73-2A59-40B9-AD18-372A0E94025C}" type="datetime1">
              <a:rPr lang="en-US" smtClean="0"/>
              <a:t>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0ED3A3-BA43-43DE-9A59-7E0E033A89EB}" type="slidenum">
              <a:rPr lang="en-US" smtClean="0"/>
              <a:t>‹#›</a:t>
            </a:fld>
            <a:endParaRPr lang="en-US"/>
          </a:p>
        </p:txBody>
      </p:sp>
    </p:spTree>
    <p:extLst>
      <p:ext uri="{BB962C8B-B14F-4D97-AF65-F5344CB8AC3E}">
        <p14:creationId xmlns:p14="http://schemas.microsoft.com/office/powerpoint/2010/main" val="2112890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8A0BC7-D09E-40C8-B13F-A41C1036BCC8}" type="datetime1">
              <a:rPr lang="en-US" smtClean="0"/>
              <a:t>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0ED3A3-BA43-43DE-9A59-7E0E033A89EB}" type="slidenum">
              <a:rPr lang="en-US" smtClean="0"/>
              <a:t>‹#›</a:t>
            </a:fld>
            <a:endParaRPr lang="en-US"/>
          </a:p>
        </p:txBody>
      </p:sp>
    </p:spTree>
    <p:extLst>
      <p:ext uri="{BB962C8B-B14F-4D97-AF65-F5344CB8AC3E}">
        <p14:creationId xmlns:p14="http://schemas.microsoft.com/office/powerpoint/2010/main" val="30223117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CB22F9B-EB71-4948-A559-E850FDC8FC90}" type="datetime1">
              <a:rPr lang="en-US" smtClean="0">
                <a:solidFill>
                  <a:srgbClr val="000000"/>
                </a:solidFill>
              </a:rPr>
              <a:t>1/22/2017</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7C4527-6A9C-4384-84FB-6D00D770F32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09591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EE380D7-97C0-4B17-A729-E3CD45EBE8FE}" type="datetime1">
              <a:rPr lang="en-US" smtClean="0">
                <a:solidFill>
                  <a:srgbClr val="000000"/>
                </a:solidFill>
              </a:rPr>
              <a:t>1/22/2017</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7534EE-6D27-4FE2-B45D-2A230F55BF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34578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3ADD5F4-BDDC-4097-AD12-2DF0F298B20A}" type="datetime1">
              <a:rPr lang="en-US" smtClean="0">
                <a:solidFill>
                  <a:srgbClr val="000000"/>
                </a:solidFill>
              </a:rPr>
              <a:t>1/22/2017</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B441BC-AC76-4786-9C44-FCD7A41BF40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3037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FF87C696-42D1-4376-8419-C4015B2E58B3}" type="datetime1">
              <a:rPr lang="en-US" smtClean="0">
                <a:solidFill>
                  <a:srgbClr val="000000"/>
                </a:solidFill>
              </a:rPr>
              <a:t>1/22/2017</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C2F2FD4-4571-4144-A0FB-51CFCD4A80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0282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9BEFFC64-57F5-4239-A925-BA29F422AA15}" type="datetime1">
              <a:rPr lang="en-US" smtClean="0">
                <a:solidFill>
                  <a:srgbClr val="000000"/>
                </a:solidFill>
              </a:rPr>
              <a:t>1/22/2017</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3A7F69C-9040-4BBB-AEC1-F1E843B6B96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44012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2BE8A5B1-DD60-4871-8EBB-AF49EB2E0B57}" type="datetime1">
              <a:rPr lang="en-US" smtClean="0">
                <a:solidFill>
                  <a:srgbClr val="000000"/>
                </a:solidFill>
              </a:rPr>
              <a:t>1/22/2017</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930A6B3-4743-40C0-B50A-0651533183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5309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A959EC0-3B51-40D7-B748-20BB2E37EF84}" type="datetime1">
              <a:rPr lang="en-US" smtClean="0">
                <a:solidFill>
                  <a:srgbClr val="000000"/>
                </a:solidFill>
              </a:rPr>
              <a:t>1/22/2017</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C9A32D4-935A-49EA-B0DA-82F84813DE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06883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CFEB3D0-D59D-403A-8853-C9E343D247AF}" type="datetime1">
              <a:rPr lang="en-US" smtClean="0">
                <a:solidFill>
                  <a:srgbClr val="000000"/>
                </a:solidFill>
              </a:rPr>
              <a:t>1/22/2017</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EE13B11-D2D5-4E7C-BCD1-0415043F20A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78946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E751EA-5F37-4B21-AA5D-2AA5C5957482}" type="datetime1">
              <a:rPr lang="en-US" smtClean="0"/>
              <a:t>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0ED3A3-BA43-43DE-9A59-7E0E033A89EB}" type="slidenum">
              <a:rPr lang="en-US" smtClean="0"/>
              <a:t>‹#›</a:t>
            </a:fld>
            <a:endParaRPr lang="en-US"/>
          </a:p>
        </p:txBody>
      </p:sp>
    </p:spTree>
    <p:extLst>
      <p:ext uri="{BB962C8B-B14F-4D97-AF65-F5344CB8AC3E}">
        <p14:creationId xmlns:p14="http://schemas.microsoft.com/office/powerpoint/2010/main" val="23286763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3ECE03F-1AFD-424D-BD70-0EFA51FA0170}" type="datetime1">
              <a:rPr lang="en-US" smtClean="0">
                <a:solidFill>
                  <a:srgbClr val="000000"/>
                </a:solidFill>
              </a:rPr>
              <a:t>1/22/2017</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570A569-7D59-4DE4-8753-0D715EFD02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52064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ABBA6E0-54AB-4FD3-B701-5863BEA639CC}" type="datetime1">
              <a:rPr lang="en-US" smtClean="0">
                <a:solidFill>
                  <a:srgbClr val="000000"/>
                </a:solidFill>
              </a:rPr>
              <a:t>1/22/2017</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D78C58-A3CF-4F59-9163-05E26F3600E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0952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C5D2206-2894-4384-A4D1-11F8E8CF6F95}" type="datetime1">
              <a:rPr lang="en-US" smtClean="0">
                <a:solidFill>
                  <a:srgbClr val="000000"/>
                </a:solidFill>
              </a:rPr>
              <a:t>1/22/2017</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9024E8-0B63-46AD-84F4-C7D23982B3E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9218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fld id="{650CFBF9-886E-4ADC-9C2F-E37A9C6C29DF}" type="datetime1">
              <a:rPr lang="en-US" smtClean="0">
                <a:solidFill>
                  <a:srgbClr val="000000"/>
                </a:solidFill>
              </a:rPr>
              <a:t>1/22/2017</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B04F6A7-3CA5-4D5D-8FFB-C9E86D0E11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22059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C215A2B-1EC1-40F6-A25D-E6C75D6FA7C9}" type="datetime1">
              <a:rPr lang="en-US" smtClean="0">
                <a:solidFill>
                  <a:srgbClr val="000000"/>
                </a:solidFill>
              </a:rPr>
              <a:t>1/22/2017</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7C4527-6A9C-4384-84FB-6D00D770F32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252512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82D217B-5CCF-4665-9FC1-86EC2CD1FE34}" type="datetime1">
              <a:rPr lang="en-US" smtClean="0">
                <a:solidFill>
                  <a:srgbClr val="000000"/>
                </a:solidFill>
              </a:rPr>
              <a:t>1/22/2017</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7534EE-6D27-4FE2-B45D-2A230F55BF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7162492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CD07BFC5-C978-4C07-AA35-EF1074B18355}" type="datetime1">
              <a:rPr lang="en-US" smtClean="0">
                <a:solidFill>
                  <a:srgbClr val="000000"/>
                </a:solidFill>
              </a:rPr>
              <a:t>1/22/2017</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B441BC-AC76-4786-9C44-FCD7A41BF40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25242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901F69E8-9B92-4BB4-843E-C660EF93B0C9}" type="datetime1">
              <a:rPr lang="en-US" smtClean="0">
                <a:solidFill>
                  <a:srgbClr val="000000"/>
                </a:solidFill>
              </a:rPr>
              <a:t>1/22/2017</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C2F2FD4-4571-4144-A0FB-51CFCD4A80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890075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82647953-82CB-4DC9-9B70-737962281031}" type="datetime1">
              <a:rPr lang="en-US" smtClean="0">
                <a:solidFill>
                  <a:srgbClr val="000000"/>
                </a:solidFill>
              </a:rPr>
              <a:t>1/22/2017</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3A7F69C-9040-4BBB-AEC1-F1E843B6B96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678747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FC62B1C1-2193-416B-8165-6E8621D4BD06}" type="datetime1">
              <a:rPr lang="en-US" smtClean="0">
                <a:solidFill>
                  <a:srgbClr val="000000"/>
                </a:solidFill>
              </a:rPr>
              <a:t>1/22/2017</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930A6B3-4743-40C0-B50A-0651533183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6092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915BB1-E1A7-4D07-99D4-31DC2A99920F}" type="datetime1">
              <a:rPr lang="en-US" smtClean="0"/>
              <a:t>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0ED3A3-BA43-43DE-9A59-7E0E033A89EB}" type="slidenum">
              <a:rPr lang="en-US" smtClean="0"/>
              <a:t>‹#›</a:t>
            </a:fld>
            <a:endParaRPr lang="en-US"/>
          </a:p>
        </p:txBody>
      </p:sp>
    </p:spTree>
    <p:extLst>
      <p:ext uri="{BB962C8B-B14F-4D97-AF65-F5344CB8AC3E}">
        <p14:creationId xmlns:p14="http://schemas.microsoft.com/office/powerpoint/2010/main" val="23388954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9F2F3D3-59CB-4D69-9878-B1DC2C0685C3}" type="datetime1">
              <a:rPr lang="en-US" smtClean="0">
                <a:solidFill>
                  <a:srgbClr val="000000"/>
                </a:solidFill>
              </a:rPr>
              <a:t>1/22/2017</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C9A32D4-935A-49EA-B0DA-82F84813DE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502711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B48000C-A0A6-47FF-BD8A-95A918FDD57D}" type="datetime1">
              <a:rPr lang="en-US" smtClean="0">
                <a:solidFill>
                  <a:srgbClr val="000000"/>
                </a:solidFill>
              </a:rPr>
              <a:t>1/22/2017</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EE13B11-D2D5-4E7C-BCD1-0415043F20A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21541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086D2C3-18C2-4419-8F68-B2ACD83D55B0}" type="datetime1">
              <a:rPr lang="en-US" smtClean="0">
                <a:solidFill>
                  <a:srgbClr val="000000"/>
                </a:solidFill>
              </a:rPr>
              <a:t>1/22/2017</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570A569-7D59-4DE4-8753-0D715EFD02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586925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7E02132-4937-489F-B3F7-649B81860A7C}" type="datetime1">
              <a:rPr lang="en-US" smtClean="0">
                <a:solidFill>
                  <a:srgbClr val="000000"/>
                </a:solidFill>
              </a:rPr>
              <a:t>1/22/2017</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D78C58-A3CF-4F59-9163-05E26F3600E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87792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C4CCEE7-1EDD-4305-B119-1A3A28D33713}" type="datetime1">
              <a:rPr lang="en-US" smtClean="0">
                <a:solidFill>
                  <a:srgbClr val="000000"/>
                </a:solidFill>
              </a:rPr>
              <a:t>1/22/2017</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9024E8-0B63-46AD-84F4-C7D23982B3E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804805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fld id="{3727D722-222B-4B3A-BBB3-5570330DC715}" type="datetime1">
              <a:rPr lang="en-US" smtClean="0">
                <a:solidFill>
                  <a:srgbClr val="000000"/>
                </a:solidFill>
              </a:rPr>
              <a:t>1/22/2017</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B04F6A7-3CA5-4D5D-8FFB-C9E86D0E11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39858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3FE6A5-D4B9-4461-AD34-05014D636F4F}" type="datetime1">
              <a:rPr lang="en-US" smtClean="0"/>
              <a:t>1/22/2017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0ED3A3-BA43-43DE-9A59-7E0E033A89EB}" type="slidenum">
              <a:rPr lang="en-US" smtClean="0"/>
              <a:t>‹#›</a:t>
            </a:fld>
            <a:endParaRPr lang="en-US"/>
          </a:p>
        </p:txBody>
      </p:sp>
    </p:spTree>
    <p:extLst>
      <p:ext uri="{BB962C8B-B14F-4D97-AF65-F5344CB8AC3E}">
        <p14:creationId xmlns:p14="http://schemas.microsoft.com/office/powerpoint/2010/main" val="1361059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FAA93D-2ECA-4F97-BD1D-F533BD3ECBC2}" type="datetime1">
              <a:rPr lang="en-US" smtClean="0"/>
              <a:t>1/22/2017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0ED3A3-BA43-43DE-9A59-7E0E033A89EB}" type="slidenum">
              <a:rPr lang="en-US" smtClean="0"/>
              <a:t>‹#›</a:t>
            </a:fld>
            <a:endParaRPr lang="en-US"/>
          </a:p>
        </p:txBody>
      </p:sp>
    </p:spTree>
    <p:extLst>
      <p:ext uri="{BB962C8B-B14F-4D97-AF65-F5344CB8AC3E}">
        <p14:creationId xmlns:p14="http://schemas.microsoft.com/office/powerpoint/2010/main" val="1511101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F74F06-C44E-4BC4-8456-4AE0F705710E}" type="datetime1">
              <a:rPr lang="en-US" smtClean="0"/>
              <a:t>1/22/2017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0ED3A3-BA43-43DE-9A59-7E0E033A89EB}" type="slidenum">
              <a:rPr lang="en-US" smtClean="0"/>
              <a:t>‹#›</a:t>
            </a:fld>
            <a:endParaRPr lang="en-US"/>
          </a:p>
        </p:txBody>
      </p:sp>
    </p:spTree>
    <p:extLst>
      <p:ext uri="{BB962C8B-B14F-4D97-AF65-F5344CB8AC3E}">
        <p14:creationId xmlns:p14="http://schemas.microsoft.com/office/powerpoint/2010/main" val="2025789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41F170-9F8E-4949-840F-CB60F184435A}" type="datetime1">
              <a:rPr lang="en-US" smtClean="0"/>
              <a:t>1/22/2017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0ED3A3-BA43-43DE-9A59-7E0E033A89EB}" type="slidenum">
              <a:rPr lang="en-US" smtClean="0"/>
              <a:t>‹#›</a:t>
            </a:fld>
            <a:endParaRPr lang="en-US"/>
          </a:p>
        </p:txBody>
      </p:sp>
    </p:spTree>
    <p:extLst>
      <p:ext uri="{BB962C8B-B14F-4D97-AF65-F5344CB8AC3E}">
        <p14:creationId xmlns:p14="http://schemas.microsoft.com/office/powerpoint/2010/main" val="206388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296D6E-25F9-4E43-AB1D-CC6026792EF7}" type="datetime1">
              <a:rPr lang="en-US" smtClean="0"/>
              <a:t>1/22/2017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0ED3A3-BA43-43DE-9A59-7E0E033A89EB}" type="slidenum">
              <a:rPr lang="en-US" smtClean="0"/>
              <a:t>‹#›</a:t>
            </a:fld>
            <a:endParaRPr lang="en-US"/>
          </a:p>
        </p:txBody>
      </p:sp>
    </p:spTree>
    <p:extLst>
      <p:ext uri="{BB962C8B-B14F-4D97-AF65-F5344CB8AC3E}">
        <p14:creationId xmlns:p14="http://schemas.microsoft.com/office/powerpoint/2010/main" val="2810691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B506E7-3F53-48F6-8061-C43B2D85B987}" type="datetime1">
              <a:rPr lang="en-US" smtClean="0"/>
              <a:t>1/22/2017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0ED3A3-BA43-43DE-9A59-7E0E033A89EB}" type="slidenum">
              <a:rPr lang="en-US" smtClean="0"/>
              <a:t>‹#›</a:t>
            </a:fld>
            <a:endParaRPr lang="en-US"/>
          </a:p>
        </p:txBody>
      </p:sp>
    </p:spTree>
    <p:extLst>
      <p:ext uri="{BB962C8B-B14F-4D97-AF65-F5344CB8AC3E}">
        <p14:creationId xmlns:p14="http://schemas.microsoft.com/office/powerpoint/2010/main" val="3359885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81D4C2-A69B-4C20-A2D5-0C851371F783}" type="datetime1">
              <a:rPr lang="en-US" smtClean="0"/>
              <a:t>1/22/2017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0ED3A3-BA43-43DE-9A59-7E0E033A89EB}" type="slidenum">
              <a:rPr lang="en-US" smtClean="0"/>
              <a:t>‹#›</a:t>
            </a:fld>
            <a:endParaRPr lang="en-US"/>
          </a:p>
        </p:txBody>
      </p:sp>
    </p:spTree>
    <p:extLst>
      <p:ext uri="{BB962C8B-B14F-4D97-AF65-F5344CB8AC3E}">
        <p14:creationId xmlns:p14="http://schemas.microsoft.com/office/powerpoint/2010/main" val="2965410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fld id="{5B37208B-DD37-4279-B63F-66B921664A34}" type="datetime1">
              <a:rPr lang="en-US" smtClean="0">
                <a:solidFill>
                  <a:srgbClr val="000000"/>
                </a:solidFill>
              </a:rPr>
              <a:t>1/22/2017</a:t>
            </a:fld>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3DC45DAD-F058-488F-AFE2-B5549BE4AF13}"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9339819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fld id="{559BB402-FC57-4925-BDF4-7ED5B7698BF6}" type="datetime1">
              <a:rPr lang="en-US" smtClean="0">
                <a:solidFill>
                  <a:srgbClr val="000000"/>
                </a:solidFill>
              </a:rPr>
              <a:t>1/22/2017</a:t>
            </a:fld>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3DC45DAD-F058-488F-AFE2-B5549BE4AF13}"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6950771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hyperlink" Target="http://www.uscg.mil/directives/ci/16000-16999/CI_16794_11.pdf" TargetMode="External"/><Relationship Id="rId2" Type="http://schemas.openxmlformats.org/officeDocument/2006/relationships/hyperlink" Target="http://wow.uscgaux.info/content.php?unit=E-DEPT&amp;category=paddlers-guid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coastguard.dodlive.mil/2012/05/top-10-tips-for-stand-up-paddleboarding/#sthash.YuqM93S4.dpu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37.emf"/><Relationship Id="rId4" Type="http://schemas.openxmlformats.org/officeDocument/2006/relationships/oleObject" Target="../embeddings/Microsoft_Excel_97-2003_Worksheet1.xls"/></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auxbdeptwiki.cgaux.org/index.php?title=Paddlesports"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auxbdeptwiki.cgaux.org/index.php?title=Main_Page"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30.xml"/><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hyperlink" Target="http://tinyurl.com/AUXRBS" TargetMode="External"/><Relationship Id="rId2" Type="http://schemas.openxmlformats.org/officeDocument/2006/relationships/notesSlide" Target="../notesSlides/notesSlide29.xml"/><Relationship Id="rId1" Type="http://schemas.openxmlformats.org/officeDocument/2006/relationships/slideLayout" Target="../slideLayouts/slideLayout25.xml"/><Relationship Id="rId5" Type="http://schemas.openxmlformats.org/officeDocument/2006/relationships/hyperlink" Target="http://tinyurl.com/AUXPAD" TargetMode="External"/><Relationship Id="rId4" Type="http://schemas.openxmlformats.org/officeDocument/2006/relationships/hyperlink" Target="http://tinyurl.com/paddlecraft-safety"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mailto:Don.Goff@cgauxnet.us" TargetMode="Externa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hyperlink" Target="http://www.americasboatingcourse.com/lawsbystate.cf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Paddler’s Guide to Safety</a:t>
            </a:r>
            <a:br>
              <a:rPr lang="en-US" dirty="0" smtClean="0"/>
            </a:br>
            <a:r>
              <a:rPr lang="en-US" dirty="0" smtClean="0"/>
              <a:t>Train the Trainer </a:t>
            </a:r>
            <a:endParaRPr lang="en-US" dirty="0"/>
          </a:p>
        </p:txBody>
      </p:sp>
      <p:sp>
        <p:nvSpPr>
          <p:cNvPr id="6" name="Subtitle 5"/>
          <p:cNvSpPr>
            <a:spLocks noGrp="1"/>
          </p:cNvSpPr>
          <p:nvPr>
            <p:ph type="subTitle" idx="1"/>
          </p:nvPr>
        </p:nvSpPr>
        <p:spPr/>
        <p:txBody>
          <a:bodyPr>
            <a:normAutofit fontScale="85000" lnSpcReduction="20000"/>
          </a:bodyPr>
          <a:lstStyle/>
          <a:p>
            <a:r>
              <a:rPr lang="en-US" smtClean="0"/>
              <a:t>N-TRAIN 2017</a:t>
            </a:r>
            <a:endParaRPr lang="en-US" dirty="0" smtClean="0"/>
          </a:p>
          <a:p>
            <a:endParaRPr lang="en-US" dirty="0"/>
          </a:p>
          <a:p>
            <a:r>
              <a:rPr lang="en-US" dirty="0" smtClean="0"/>
              <a:t>Don Goff</a:t>
            </a:r>
            <a:endParaRPr lang="en-US" dirty="0"/>
          </a:p>
          <a:p>
            <a:r>
              <a:rPr lang="en-US" dirty="0" smtClean="0"/>
              <a:t>Senior Advisor for Paddlecraft Safety</a:t>
            </a:r>
          </a:p>
        </p:txBody>
      </p:sp>
      <p:sp>
        <p:nvSpPr>
          <p:cNvPr id="4" name="Slide Number Placeholder 3"/>
          <p:cNvSpPr>
            <a:spLocks noGrp="1"/>
          </p:cNvSpPr>
          <p:nvPr>
            <p:ph type="sldNum" sz="quarter" idx="12"/>
          </p:nvPr>
        </p:nvSpPr>
        <p:spPr/>
        <p:txBody>
          <a:bodyPr/>
          <a:lstStyle/>
          <a:p>
            <a:fld id="{380ED3A3-BA43-43DE-9A59-7E0E033A89EB}" type="slidenum">
              <a:rPr lang="en-US" smtClean="0"/>
              <a:t>1</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8337" y="609600"/>
            <a:ext cx="1219200"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872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Trip Planning</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568500"/>
            <a:ext cx="4648199" cy="4053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380ED3A3-BA43-43DE-9A59-7E0E033A89EB}" type="slidenum">
              <a:rPr lang="en-US" smtClean="0"/>
              <a:t>10</a:t>
            </a:fld>
            <a:endParaRPr lang="en-US"/>
          </a:p>
        </p:txBody>
      </p:sp>
    </p:spTree>
    <p:extLst>
      <p:ext uri="{BB962C8B-B14F-4D97-AF65-F5344CB8AC3E}">
        <p14:creationId xmlns:p14="http://schemas.microsoft.com/office/powerpoint/2010/main" val="854791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to the Water</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429511"/>
            <a:ext cx="3905948" cy="2228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0336" y="3657600"/>
            <a:ext cx="2873899" cy="215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380ED3A3-BA43-43DE-9A59-7E0E033A89EB}" type="slidenum">
              <a:rPr lang="en-US" smtClean="0"/>
              <a:t>11</a:t>
            </a:fld>
            <a:endParaRPr lang="en-US"/>
          </a:p>
        </p:txBody>
      </p:sp>
    </p:spTree>
    <p:extLst>
      <p:ext uri="{BB962C8B-B14F-4D97-AF65-F5344CB8AC3E}">
        <p14:creationId xmlns:p14="http://schemas.microsoft.com/office/powerpoint/2010/main" val="32709399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At the Water’s </a:t>
            </a:r>
            <a:r>
              <a:rPr lang="en-US" dirty="0"/>
              <a:t>E</a:t>
            </a:r>
            <a:r>
              <a:rPr lang="en-US" dirty="0" smtClean="0"/>
              <a:t>dge</a:t>
            </a:r>
            <a:endParaRPr lang="en-US" dirty="0"/>
          </a:p>
        </p:txBody>
      </p:sp>
      <p:sp>
        <p:nvSpPr>
          <p:cNvPr id="3" name="Content Placeholder 2"/>
          <p:cNvSpPr>
            <a:spLocks noGrp="1"/>
          </p:cNvSpPr>
          <p:nvPr>
            <p:ph idx="1"/>
          </p:nvPr>
        </p:nvSpPr>
        <p:spPr/>
        <p:txBody>
          <a:bodyPr/>
          <a:lstStyle/>
          <a:p>
            <a:r>
              <a:rPr lang="en-US" dirty="0" smtClean="0"/>
              <a:t>Check equipment again-use a check list instead of memory</a:t>
            </a:r>
          </a:p>
          <a:p>
            <a:r>
              <a:rPr lang="en-US" dirty="0" smtClean="0"/>
              <a:t>File your float plan </a:t>
            </a:r>
          </a:p>
          <a:p>
            <a:r>
              <a:rPr lang="en-US" dirty="0" smtClean="0"/>
              <a:t>Clarify your group communications with each other and with backups </a:t>
            </a:r>
          </a:p>
          <a:p>
            <a:endParaRPr lang="en-US" dirty="0"/>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07700">
            <a:off x="5566332" y="4042333"/>
            <a:ext cx="1233122" cy="1233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380ED3A3-BA43-43DE-9A59-7E0E033A89EB}" type="slidenum">
              <a:rPr lang="en-US" smtClean="0"/>
              <a:t>12</a:t>
            </a:fld>
            <a:endParaRPr lang="en-US"/>
          </a:p>
        </p:txBody>
      </p:sp>
    </p:spTree>
    <p:extLst>
      <p:ext uri="{BB962C8B-B14F-4D97-AF65-F5344CB8AC3E}">
        <p14:creationId xmlns:p14="http://schemas.microsoft.com/office/powerpoint/2010/main" val="23554937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the Water</a:t>
            </a:r>
            <a:endParaRPr lang="en-US" dirty="0"/>
          </a:p>
        </p:txBody>
      </p:sp>
      <p:sp>
        <p:nvSpPr>
          <p:cNvPr id="3" name="Slide Number Placeholder 2"/>
          <p:cNvSpPr>
            <a:spLocks noGrp="1"/>
          </p:cNvSpPr>
          <p:nvPr>
            <p:ph type="sldNum" sz="quarter" idx="12"/>
          </p:nvPr>
        </p:nvSpPr>
        <p:spPr/>
        <p:txBody>
          <a:bodyPr/>
          <a:lstStyle/>
          <a:p>
            <a:fld id="{380ED3A3-BA43-43DE-9A59-7E0E033A89EB}" type="slidenum">
              <a:rPr lang="en-US" smtClean="0"/>
              <a:t>13</a:t>
            </a:fld>
            <a:endParaRPr lang="en-US"/>
          </a:p>
        </p:txBody>
      </p:sp>
      <p:pic>
        <p:nvPicPr>
          <p:cNvPr id="5122" name="Picture 2" descr="C:\Users\User\AppData\Local\Microsoft\Windows\Temporary Internet Files\Content.IE5\Z01632R2\boarding kaya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4492" y="3360078"/>
            <a:ext cx="3200400" cy="24003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4656" y="1636143"/>
            <a:ext cx="3143644" cy="2011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2267" y="4114800"/>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2578" y="1604063"/>
            <a:ext cx="3082772" cy="2044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81139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Visibility</a:t>
            </a:r>
            <a:endParaRPr lang="en-US" dirty="0"/>
          </a:p>
        </p:txBody>
      </p:sp>
      <p:sp>
        <p:nvSpPr>
          <p:cNvPr id="3" name="Content Placeholder 2"/>
          <p:cNvSpPr>
            <a:spLocks noGrp="1"/>
          </p:cNvSpPr>
          <p:nvPr>
            <p:ph idx="1"/>
          </p:nvPr>
        </p:nvSpPr>
        <p:spPr/>
        <p:txBody>
          <a:bodyPr/>
          <a:lstStyle/>
          <a:p>
            <a:r>
              <a:rPr lang="en-US" dirty="0" smtClean="0"/>
              <a:t>Paddle Flash</a:t>
            </a:r>
          </a:p>
          <a:p>
            <a:r>
              <a:rPr lang="en-US" dirty="0" smtClean="0"/>
              <a:t>Motion</a:t>
            </a:r>
          </a:p>
          <a:p>
            <a:r>
              <a:rPr lang="en-US" dirty="0" smtClean="0"/>
              <a:t>Clothing</a:t>
            </a:r>
          </a:p>
          <a:p>
            <a:endParaRPr lang="en-US" dirty="0" smtClean="0"/>
          </a:p>
          <a:p>
            <a:endParaRPr lang="en-US" dirty="0" smtClean="0"/>
          </a:p>
          <a:p>
            <a:endParaRPr lang="en-US" dirty="0" smtClean="0"/>
          </a:p>
          <a:p>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967920"/>
            <a:ext cx="4495800" cy="3294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380ED3A3-BA43-43DE-9A59-7E0E033A89EB}" type="slidenum">
              <a:rPr lang="en-US" smtClean="0"/>
              <a:t>14</a:t>
            </a:fld>
            <a:endParaRPr lang="en-US"/>
          </a:p>
        </p:txBody>
      </p:sp>
    </p:spTree>
    <p:extLst>
      <p:ext uri="{BB962C8B-B14F-4D97-AF65-F5344CB8AC3E}">
        <p14:creationId xmlns:p14="http://schemas.microsoft.com/office/powerpoint/2010/main" val="37148128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Distance</a:t>
            </a:r>
            <a:endParaRPr lang="en-US" dirty="0"/>
          </a:p>
        </p:txBody>
      </p:sp>
      <p:sp>
        <p:nvSpPr>
          <p:cNvPr id="11" name="TextBox 10"/>
          <p:cNvSpPr txBox="1"/>
          <p:nvPr/>
        </p:nvSpPr>
        <p:spPr>
          <a:xfrm>
            <a:off x="3970023" y="3441031"/>
            <a:ext cx="1053579" cy="400110"/>
          </a:xfrm>
          <a:prstGeom prst="rect">
            <a:avLst/>
          </a:prstGeom>
          <a:noFill/>
        </p:spPr>
        <p:txBody>
          <a:bodyPr wrap="square" rtlCol="0">
            <a:spAutoFit/>
          </a:bodyPr>
          <a:lstStyle/>
          <a:p>
            <a:r>
              <a:rPr lang="en-US" sz="2000" b="1" dirty="0" smtClean="0"/>
              <a:t>¼ Mile</a:t>
            </a:r>
            <a:endParaRPr lang="en-US" sz="2000" b="1" dirty="0"/>
          </a:p>
        </p:txBody>
      </p:sp>
      <p:sp>
        <p:nvSpPr>
          <p:cNvPr id="12" name="TextBox 11"/>
          <p:cNvSpPr txBox="1"/>
          <p:nvPr/>
        </p:nvSpPr>
        <p:spPr>
          <a:xfrm>
            <a:off x="2820414" y="4686420"/>
            <a:ext cx="3352799" cy="1569660"/>
          </a:xfrm>
          <a:prstGeom prst="rect">
            <a:avLst/>
          </a:prstGeom>
          <a:noFill/>
        </p:spPr>
        <p:txBody>
          <a:bodyPr wrap="square" rtlCol="0">
            <a:spAutoFit/>
          </a:bodyPr>
          <a:lstStyle/>
          <a:p>
            <a:r>
              <a:rPr lang="en-US" sz="2400" b="1" dirty="0" smtClean="0"/>
              <a:t>Response times:    </a:t>
            </a:r>
            <a:r>
              <a:rPr lang="en-US" sz="2400" dirty="0" smtClean="0"/>
              <a:t>	</a:t>
            </a:r>
          </a:p>
          <a:p>
            <a:r>
              <a:rPr lang="en-US" sz="2400" dirty="0" smtClean="0"/>
              <a:t>@60 mph—15 seconds</a:t>
            </a:r>
          </a:p>
          <a:p>
            <a:r>
              <a:rPr lang="en-US" sz="2400" dirty="0" smtClean="0"/>
              <a:t>@45 mph—20 seconds</a:t>
            </a:r>
          </a:p>
          <a:p>
            <a:r>
              <a:rPr lang="en-US" sz="2400" dirty="0" smtClean="0"/>
              <a:t>@30 mph—30 seconds</a:t>
            </a:r>
            <a:endParaRPr lang="en-US" sz="2400" dirty="0"/>
          </a:p>
        </p:txBody>
      </p:sp>
      <p:sp>
        <p:nvSpPr>
          <p:cNvPr id="5" name="Slide Number Placeholder 4"/>
          <p:cNvSpPr>
            <a:spLocks noGrp="1"/>
          </p:cNvSpPr>
          <p:nvPr>
            <p:ph type="sldNum" sz="quarter" idx="12"/>
          </p:nvPr>
        </p:nvSpPr>
        <p:spPr/>
        <p:txBody>
          <a:bodyPr/>
          <a:lstStyle/>
          <a:p>
            <a:fld id="{380ED3A3-BA43-43DE-9A59-7E0E033A89EB}" type="slidenum">
              <a:rPr lang="en-US" smtClean="0"/>
              <a:t>15</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590801"/>
            <a:ext cx="1237553" cy="834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3008275"/>
            <a:ext cx="871537"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a:off x="2599976" y="4086255"/>
            <a:ext cx="3550792" cy="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6309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Emergencies</a:t>
            </a:r>
            <a:endParaRPr lang="en-US" dirty="0"/>
          </a:p>
        </p:txBody>
      </p:sp>
      <p:sp>
        <p:nvSpPr>
          <p:cNvPr id="3" name="Content Placeholder 2"/>
          <p:cNvSpPr>
            <a:spLocks noGrp="1"/>
          </p:cNvSpPr>
          <p:nvPr>
            <p:ph idx="1"/>
          </p:nvPr>
        </p:nvSpPr>
        <p:spPr/>
        <p:txBody>
          <a:bodyPr/>
          <a:lstStyle/>
          <a:p>
            <a:r>
              <a:rPr lang="en-US" dirty="0" smtClean="0"/>
              <a:t>Weather-related</a:t>
            </a:r>
          </a:p>
          <a:p>
            <a:r>
              <a:rPr lang="en-US" dirty="0" smtClean="0"/>
              <a:t>Human-induced:  alcohol and drugs</a:t>
            </a:r>
          </a:p>
          <a:p>
            <a:r>
              <a:rPr lang="en-US" dirty="0" smtClean="0"/>
              <a:t>Accidents or illness</a:t>
            </a:r>
          </a:p>
          <a:p>
            <a:r>
              <a:rPr lang="en-US" dirty="0" smtClean="0"/>
              <a:t>Practice your self and team rescues--regularly</a:t>
            </a:r>
            <a:endParaRPr lang="en-US" dirty="0"/>
          </a:p>
        </p:txBody>
      </p:sp>
      <p:sp>
        <p:nvSpPr>
          <p:cNvPr id="4" name="Slide Number Placeholder 3"/>
          <p:cNvSpPr>
            <a:spLocks noGrp="1"/>
          </p:cNvSpPr>
          <p:nvPr>
            <p:ph type="sldNum" sz="quarter" idx="12"/>
          </p:nvPr>
        </p:nvSpPr>
        <p:spPr/>
        <p:txBody>
          <a:bodyPr/>
          <a:lstStyle/>
          <a:p>
            <a:fld id="{380ED3A3-BA43-43DE-9A59-7E0E033A89EB}" type="slidenum">
              <a:rPr lang="en-US" smtClean="0"/>
              <a:t>16</a:t>
            </a:fld>
            <a:endParaRPr lang="en-US"/>
          </a:p>
        </p:txBody>
      </p:sp>
      <p:pic>
        <p:nvPicPr>
          <p:cNvPr id="7171" name="Picture 3" descr="C:\Users\User\Pictures\rescu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962400"/>
            <a:ext cx="5876925" cy="2105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8444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the Problem</a:t>
            </a:r>
            <a:endParaRPr lang="en-US" dirty="0"/>
          </a:p>
        </p:txBody>
      </p:sp>
      <p:sp>
        <p:nvSpPr>
          <p:cNvPr id="3" name="Content Placeholder 2"/>
          <p:cNvSpPr>
            <a:spLocks noGrp="1"/>
          </p:cNvSpPr>
          <p:nvPr>
            <p:ph idx="1"/>
          </p:nvPr>
        </p:nvSpPr>
        <p:spPr/>
        <p:txBody>
          <a:bodyPr/>
          <a:lstStyle/>
          <a:p>
            <a:r>
              <a:rPr lang="en-US" dirty="0" smtClean="0"/>
              <a:t>Accident reports—forms and instructions are available on the ACA and USCG apps, as well as reporting requirements</a:t>
            </a:r>
          </a:p>
          <a:p>
            <a:r>
              <a:rPr lang="en-US" dirty="0" smtClean="0"/>
              <a:t>Check for additional local rules</a:t>
            </a:r>
          </a:p>
          <a:p>
            <a:endParaRPr lang="en-US" dirty="0"/>
          </a:p>
        </p:txBody>
      </p:sp>
      <p:sp>
        <p:nvSpPr>
          <p:cNvPr id="4" name="Slide Number Placeholder 3"/>
          <p:cNvSpPr>
            <a:spLocks noGrp="1"/>
          </p:cNvSpPr>
          <p:nvPr>
            <p:ph type="sldNum" sz="quarter" idx="12"/>
          </p:nvPr>
        </p:nvSpPr>
        <p:spPr/>
        <p:txBody>
          <a:bodyPr/>
          <a:lstStyle/>
          <a:p>
            <a:fld id="{380ED3A3-BA43-43DE-9A59-7E0E033A89EB}" type="slidenum">
              <a:rPr lang="en-US" smtClean="0"/>
              <a:t>17</a:t>
            </a:fld>
            <a:endParaRPr lang="en-US"/>
          </a:p>
        </p:txBody>
      </p:sp>
    </p:spTree>
    <p:extLst>
      <p:ext uri="{BB962C8B-B14F-4D97-AF65-F5344CB8AC3E}">
        <p14:creationId xmlns:p14="http://schemas.microsoft.com/office/powerpoint/2010/main" val="24224994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Your Trip</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Had fun?</a:t>
            </a:r>
          </a:p>
          <a:p>
            <a:endParaRPr lang="en-US" dirty="0" smtClean="0"/>
          </a:p>
          <a:p>
            <a:r>
              <a:rPr lang="en-US" dirty="0" smtClean="0"/>
              <a:t>Plan to do it again</a:t>
            </a:r>
          </a:p>
          <a:p>
            <a:endParaRPr lang="en-US" dirty="0" smtClean="0"/>
          </a:p>
          <a:p>
            <a:r>
              <a:rPr lang="en-US" b="1" dirty="0" smtClean="0"/>
              <a:t>Keep learning</a:t>
            </a:r>
          </a:p>
          <a:p>
            <a:endParaRPr lang="en-US" dirty="0"/>
          </a:p>
          <a:p>
            <a:endParaRPr lang="en-US" dirty="0" smtClean="0"/>
          </a:p>
          <a:p>
            <a:endParaRPr lang="en-US" dirty="0" smtClean="0"/>
          </a:p>
          <a:p>
            <a:r>
              <a:rPr lang="en-US" dirty="0" smtClean="0"/>
              <a:t>Clean, repair and protect your gear</a:t>
            </a:r>
            <a:endParaRPr lang="en-US" dirty="0"/>
          </a:p>
        </p:txBody>
      </p:sp>
      <p:sp>
        <p:nvSpPr>
          <p:cNvPr id="4" name="Slide Number Placeholder 3"/>
          <p:cNvSpPr>
            <a:spLocks noGrp="1"/>
          </p:cNvSpPr>
          <p:nvPr>
            <p:ph type="sldNum" sz="quarter" idx="12"/>
          </p:nvPr>
        </p:nvSpPr>
        <p:spPr/>
        <p:txBody>
          <a:bodyPr/>
          <a:lstStyle/>
          <a:p>
            <a:fld id="{380ED3A3-BA43-43DE-9A59-7E0E033A89EB}" type="slidenum">
              <a:rPr lang="en-US" smtClean="0"/>
              <a:t>18</a:t>
            </a:fld>
            <a:endParaRPr 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752600"/>
            <a:ext cx="3752850" cy="3002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80016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SUP</a:t>
            </a:r>
            <a:r>
              <a:rPr lang="en-US" dirty="0"/>
              <a:t>s</a:t>
            </a:r>
          </a:p>
        </p:txBody>
      </p:sp>
      <p:pic>
        <p:nvPicPr>
          <p:cNvPr id="481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1" y="1447800"/>
            <a:ext cx="449715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7700" y="1447800"/>
            <a:ext cx="34290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380ED3A3-BA43-43DE-9A59-7E0E033A89EB}" type="slidenum">
              <a:rPr lang="en-US" smtClean="0"/>
              <a:t>19</a:t>
            </a:fld>
            <a:endParaRPr lang="en-US"/>
          </a:p>
        </p:txBody>
      </p:sp>
    </p:spTree>
    <p:extLst>
      <p:ext uri="{BB962C8B-B14F-4D97-AF65-F5344CB8AC3E}">
        <p14:creationId xmlns:p14="http://schemas.microsoft.com/office/powerpoint/2010/main" val="1200122861"/>
      </p:ext>
    </p:extLst>
  </p:cSld>
  <p:clrMapOvr>
    <a:masterClrMapping/>
  </p:clrMapOvr>
  <mc:AlternateContent xmlns:mc="http://schemas.openxmlformats.org/markup-compatibility/2006" xmlns:p14="http://schemas.microsoft.com/office/powerpoint/2010/main">
    <mc:Choice Requires="p14">
      <p:transition spd="slow" p14:dur="2000" advTm="58435"/>
    </mc:Choice>
    <mc:Fallback xmlns="">
      <p:transition spd="slow" advTm="58435"/>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rmAutofit lnSpcReduction="10000"/>
          </a:bodyPr>
          <a:lstStyle/>
          <a:p>
            <a:r>
              <a:rPr lang="en-US" dirty="0" smtClean="0"/>
              <a:t>PE PowerPoint slides and Instructor’s Guide</a:t>
            </a:r>
          </a:p>
          <a:p>
            <a:r>
              <a:rPr lang="en-US" dirty="0"/>
              <a:t>Available </a:t>
            </a:r>
            <a:r>
              <a:rPr lang="en-US" dirty="0" smtClean="0"/>
              <a:t>at the CG AUX E Library at</a:t>
            </a:r>
            <a:r>
              <a:rPr lang="en-US" dirty="0"/>
              <a:t>: </a:t>
            </a:r>
            <a:r>
              <a:rPr lang="en-US" dirty="0">
                <a:hlinkClick r:id="rId2"/>
              </a:rPr>
              <a:t>http://</a:t>
            </a:r>
            <a:r>
              <a:rPr lang="en-US" dirty="0" smtClean="0">
                <a:hlinkClick r:id="rId2"/>
              </a:rPr>
              <a:t>wow.uscgaux.info/content.php?unit=E-DEPT&amp;category=paddlers-guide</a:t>
            </a:r>
            <a:r>
              <a:rPr lang="en-US" dirty="0" smtClean="0"/>
              <a:t> </a:t>
            </a:r>
          </a:p>
          <a:p>
            <a:r>
              <a:rPr lang="en-US" dirty="0"/>
              <a:t>COMMANDANT INSTRUCTION </a:t>
            </a:r>
            <a:r>
              <a:rPr lang="en-US" dirty="0" smtClean="0"/>
              <a:t>16794.11 AUXPAD Program</a:t>
            </a:r>
          </a:p>
          <a:p>
            <a:r>
              <a:rPr lang="en-US" dirty="0" smtClean="0"/>
              <a:t>Available at</a:t>
            </a:r>
            <a:r>
              <a:rPr lang="en-US" dirty="0"/>
              <a:t>: </a:t>
            </a:r>
            <a:r>
              <a:rPr lang="en-US" dirty="0">
                <a:hlinkClick r:id="rId3"/>
              </a:rPr>
              <a:t>http://</a:t>
            </a:r>
            <a:r>
              <a:rPr lang="en-US" dirty="0" smtClean="0">
                <a:hlinkClick r:id="rId3"/>
              </a:rPr>
              <a:t>www.uscg.mil/directives/ci/16000-16999/CI_16794_11.pdf</a:t>
            </a:r>
            <a:r>
              <a:rPr lang="en-US" dirty="0" smtClean="0"/>
              <a:t> </a:t>
            </a:r>
            <a:endParaRPr lang="en-US" dirty="0"/>
          </a:p>
        </p:txBody>
      </p:sp>
      <p:sp>
        <p:nvSpPr>
          <p:cNvPr id="4" name="Slide Number Placeholder 3"/>
          <p:cNvSpPr>
            <a:spLocks noGrp="1"/>
          </p:cNvSpPr>
          <p:nvPr>
            <p:ph type="sldNum" sz="quarter" idx="12"/>
          </p:nvPr>
        </p:nvSpPr>
        <p:spPr/>
        <p:txBody>
          <a:bodyPr/>
          <a:lstStyle/>
          <a:p>
            <a:fld id="{380ED3A3-BA43-43DE-9A59-7E0E033A89EB}" type="slidenum">
              <a:rPr lang="en-US" smtClean="0"/>
              <a:t>2</a:t>
            </a:fld>
            <a:endParaRPr lang="en-US"/>
          </a:p>
        </p:txBody>
      </p:sp>
    </p:spTree>
    <p:extLst>
      <p:ext uri="{BB962C8B-B14F-4D97-AF65-F5344CB8AC3E}">
        <p14:creationId xmlns:p14="http://schemas.microsoft.com/office/powerpoint/2010/main" val="19777384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Ten Safety Tips for SUPs</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a:t>1. Wear a lifejacket and carry a whistle </a:t>
            </a:r>
          </a:p>
          <a:p>
            <a:pPr marL="0" indent="0">
              <a:buNone/>
            </a:pPr>
            <a:r>
              <a:rPr lang="en-US" dirty="0"/>
              <a:t>2. Be a competent swimmer </a:t>
            </a:r>
          </a:p>
          <a:p>
            <a:pPr marL="0" indent="0">
              <a:buNone/>
            </a:pPr>
            <a:r>
              <a:rPr lang="en-US" dirty="0"/>
              <a:t>3. Know how to self rescue </a:t>
            </a:r>
          </a:p>
          <a:p>
            <a:pPr marL="0" indent="0">
              <a:buNone/>
            </a:pPr>
            <a:r>
              <a:rPr lang="en-US" dirty="0"/>
              <a:t>4. Know how to tow another board </a:t>
            </a:r>
          </a:p>
          <a:p>
            <a:pPr marL="0" indent="0">
              <a:buNone/>
            </a:pPr>
            <a:r>
              <a:rPr lang="en-US" dirty="0"/>
              <a:t>5. Know the local regulations and navigation rules </a:t>
            </a:r>
          </a:p>
          <a:p>
            <a:pPr marL="0" indent="0">
              <a:buNone/>
            </a:pPr>
            <a:r>
              <a:rPr lang="en-US" dirty="0"/>
              <a:t>6. Understand the elements and hazards – winds, tidal ranges, current, terrain </a:t>
            </a:r>
          </a:p>
          <a:p>
            <a:pPr marL="0" indent="0">
              <a:buNone/>
            </a:pPr>
            <a:r>
              <a:rPr lang="en-US" dirty="0"/>
              <a:t>7. Know when to wear a leash </a:t>
            </a:r>
            <a:endParaRPr lang="en-US" dirty="0" smtClean="0"/>
          </a:p>
          <a:p>
            <a:pPr marL="0" indent="0">
              <a:buNone/>
            </a:pPr>
            <a:r>
              <a:rPr lang="en-US" dirty="0" smtClean="0"/>
              <a:t>8</a:t>
            </a:r>
            <a:r>
              <a:rPr lang="en-US" dirty="0"/>
              <a:t>. Be defensive – don’t go where you aren’t supposed to be and avoid other swimmers, boaters, paddleboards </a:t>
            </a:r>
          </a:p>
          <a:p>
            <a:pPr marL="0" indent="0">
              <a:buNone/>
            </a:pPr>
            <a:r>
              <a:rPr lang="en-US" dirty="0"/>
              <a:t>9. Use proper blade angle to be the most efficient paddle boarder </a:t>
            </a:r>
          </a:p>
          <a:p>
            <a:pPr marL="0" indent="0">
              <a:buNone/>
            </a:pPr>
            <a:r>
              <a:rPr lang="en-US" dirty="0"/>
              <a:t>10. Take a safety course - See more at: </a:t>
            </a:r>
            <a:r>
              <a:rPr lang="en-US" dirty="0">
                <a:hlinkClick r:id="rId3"/>
              </a:rPr>
              <a:t>http://coastguard.dodlive.mil/2012/05/top-10-tips-for-stand-up-paddleboarding/#</a:t>
            </a:r>
            <a:r>
              <a:rPr lang="en-US" dirty="0" smtClean="0">
                <a:hlinkClick r:id="rId3"/>
              </a:rPr>
              <a:t>sthash.YuqM93S4.dpuf</a:t>
            </a:r>
            <a:r>
              <a:rPr lang="en-US" dirty="0" smtClean="0"/>
              <a:t>  </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380ED3A3-BA43-43DE-9A59-7E0E033A89EB}" type="slidenum">
              <a:rPr lang="en-US" smtClean="0"/>
              <a:t>20</a:t>
            </a:fld>
            <a:endParaRPr lang="en-US"/>
          </a:p>
        </p:txBody>
      </p:sp>
    </p:spTree>
    <p:extLst>
      <p:ext uri="{BB962C8B-B14F-4D97-AF65-F5344CB8AC3E}">
        <p14:creationId xmlns:p14="http://schemas.microsoft.com/office/powerpoint/2010/main" val="27445940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Kayak Fishing</a:t>
            </a:r>
            <a:endParaRPr lang="en-US" dirty="0"/>
          </a:p>
        </p:txBody>
      </p:sp>
      <p:sp>
        <p:nvSpPr>
          <p:cNvPr id="4" name="AutoShape 2" descr="Image result for fishing kayak picture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371600"/>
            <a:ext cx="5598924" cy="3557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2162" y="2133600"/>
            <a:ext cx="21209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380ED3A3-BA43-43DE-9A59-7E0E033A89EB}" type="slidenum">
              <a:rPr lang="en-US" smtClean="0"/>
              <a:t>21</a:t>
            </a:fld>
            <a:endParaRPr lang="en-US"/>
          </a:p>
        </p:txBody>
      </p:sp>
    </p:spTree>
    <p:extLst>
      <p:ext uri="{BB962C8B-B14F-4D97-AF65-F5344CB8AC3E}">
        <p14:creationId xmlns:p14="http://schemas.microsoft.com/office/powerpoint/2010/main" val="19026720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Ten Safety Tips</a:t>
            </a:r>
            <a:endParaRPr lang="en-US" dirty="0"/>
          </a:p>
        </p:txBody>
      </p:sp>
      <p:sp>
        <p:nvSpPr>
          <p:cNvPr id="3" name="Content Placeholder 2"/>
          <p:cNvSpPr>
            <a:spLocks noGrp="1"/>
          </p:cNvSpPr>
          <p:nvPr>
            <p:ph idx="1"/>
          </p:nvPr>
        </p:nvSpPr>
        <p:spPr/>
        <p:txBody>
          <a:bodyPr>
            <a:noAutofit/>
          </a:bodyPr>
          <a:lstStyle/>
          <a:p>
            <a:pPr marL="0" indent="0">
              <a:buNone/>
            </a:pPr>
            <a:r>
              <a:rPr lang="en-US" sz="2400" dirty="0" smtClean="0"/>
              <a:t>1. Take an On-Water Skills Course</a:t>
            </a:r>
          </a:p>
          <a:p>
            <a:pPr marL="0" indent="0">
              <a:buNone/>
            </a:pPr>
            <a:r>
              <a:rPr lang="en-US" sz="2400" dirty="0" smtClean="0"/>
              <a:t>2.  Wear Your Lifejacket</a:t>
            </a:r>
          </a:p>
          <a:p>
            <a:pPr marL="0" indent="0">
              <a:buNone/>
            </a:pPr>
            <a:r>
              <a:rPr lang="en-US" sz="2400" dirty="0" smtClean="0"/>
              <a:t>3. Cold Water and Hot Weather Safety</a:t>
            </a:r>
          </a:p>
          <a:p>
            <a:pPr marL="0" indent="0">
              <a:buNone/>
            </a:pPr>
            <a:r>
              <a:rPr lang="en-US" sz="2400" dirty="0" smtClean="0"/>
              <a:t>4. Rules of the Road</a:t>
            </a:r>
          </a:p>
          <a:p>
            <a:pPr marL="0" indent="0">
              <a:buNone/>
            </a:pPr>
            <a:r>
              <a:rPr lang="en-US" sz="2400" dirty="0" smtClean="0"/>
              <a:t>5. Safety Check</a:t>
            </a:r>
          </a:p>
          <a:p>
            <a:pPr marL="0" indent="0">
              <a:buNone/>
            </a:pPr>
            <a:r>
              <a:rPr lang="en-US" sz="2400" dirty="0" smtClean="0"/>
              <a:t>6. Practices, Ethics and Conduct</a:t>
            </a:r>
          </a:p>
          <a:p>
            <a:pPr marL="0" indent="0">
              <a:buNone/>
            </a:pPr>
            <a:r>
              <a:rPr lang="en-US" sz="2400" dirty="0" smtClean="0"/>
              <a:t>7. Know Your Limits </a:t>
            </a:r>
          </a:p>
          <a:p>
            <a:pPr marL="0" indent="0">
              <a:buNone/>
            </a:pPr>
            <a:r>
              <a:rPr lang="en-US" sz="2400" dirty="0" smtClean="0"/>
              <a:t>8. River Paddler's Guide to Rescue - The basics, just in case...</a:t>
            </a:r>
          </a:p>
          <a:p>
            <a:pPr marL="0" indent="0">
              <a:buNone/>
            </a:pPr>
            <a:r>
              <a:rPr lang="en-US" sz="2400" dirty="0" smtClean="0"/>
              <a:t>9. Best Practices for Paddlers and Paddlesports Programs</a:t>
            </a:r>
          </a:p>
          <a:p>
            <a:pPr marL="0" indent="0">
              <a:buNone/>
            </a:pPr>
            <a:r>
              <a:rPr lang="en-US" sz="2400" dirty="0" smtClean="0"/>
              <a:t>10. Trip Preparation and Planning</a:t>
            </a:r>
            <a:endParaRPr lang="en-US" sz="2400" dirty="0"/>
          </a:p>
        </p:txBody>
      </p:sp>
      <p:sp>
        <p:nvSpPr>
          <p:cNvPr id="4" name="Slide Number Placeholder 3"/>
          <p:cNvSpPr>
            <a:spLocks noGrp="1"/>
          </p:cNvSpPr>
          <p:nvPr>
            <p:ph type="sldNum" sz="quarter" idx="12"/>
          </p:nvPr>
        </p:nvSpPr>
        <p:spPr/>
        <p:txBody>
          <a:bodyPr/>
          <a:lstStyle/>
          <a:p>
            <a:fld id="{380ED3A3-BA43-43DE-9A59-7E0E033A89EB}" type="slidenum">
              <a:rPr lang="en-US" smtClean="0"/>
              <a:t>22</a:t>
            </a:fld>
            <a:endParaRPr lang="en-US"/>
          </a:p>
        </p:txBody>
      </p:sp>
    </p:spTree>
    <p:extLst>
      <p:ext uri="{BB962C8B-B14F-4D97-AF65-F5344CB8AC3E}">
        <p14:creationId xmlns:p14="http://schemas.microsoft.com/office/powerpoint/2010/main" val="37577240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lstStyle/>
          <a:p>
            <a:r>
              <a:rPr lang="en-US" dirty="0"/>
              <a:t>Put your name and your </a:t>
            </a:r>
            <a:r>
              <a:rPr lang="en-US" dirty="0" smtClean="0"/>
              <a:t>home telephone </a:t>
            </a:r>
            <a:r>
              <a:rPr lang="en-US" dirty="0"/>
              <a:t>number on your boat!</a:t>
            </a:r>
            <a:br>
              <a:rPr lang="en-US" dirty="0"/>
            </a:br>
            <a:endParaRPr lang="en-US" dirty="0"/>
          </a:p>
        </p:txBody>
      </p:sp>
      <p:sp>
        <p:nvSpPr>
          <p:cNvPr id="5" name="Slide Number Placeholder 4"/>
          <p:cNvSpPr>
            <a:spLocks noGrp="1"/>
          </p:cNvSpPr>
          <p:nvPr>
            <p:ph type="sldNum" sz="quarter" idx="12"/>
          </p:nvPr>
        </p:nvSpPr>
        <p:spPr/>
        <p:txBody>
          <a:bodyPr/>
          <a:lstStyle/>
          <a:p>
            <a:pPr>
              <a:defRPr/>
            </a:pPr>
            <a:fld id="{EB7534EE-6D27-4FE2-B45D-2A230F55BFF5}" type="slidenum">
              <a:rPr lang="en-US" smtClean="0">
                <a:solidFill>
                  <a:srgbClr val="000000"/>
                </a:solidFill>
              </a:rPr>
              <a:pPr>
                <a:defRPr/>
              </a:pPr>
              <a:t>23</a:t>
            </a:fld>
            <a:endParaRPr lang="en-US">
              <a:solidFill>
                <a:srgbClr val="000000"/>
              </a:solidFill>
            </a:endParaRPr>
          </a:p>
        </p:txBody>
      </p:sp>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465892"/>
            <a:ext cx="4521994" cy="2813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115114" y="3048000"/>
            <a:ext cx="1503938" cy="461665"/>
          </a:xfrm>
          <a:prstGeom prst="rect">
            <a:avLst/>
          </a:prstGeom>
          <a:noFill/>
        </p:spPr>
        <p:txBody>
          <a:bodyPr wrap="none" rtlCol="0">
            <a:spAutoFit/>
          </a:bodyPr>
          <a:lstStyle/>
          <a:p>
            <a:pPr fontAlgn="base">
              <a:spcBef>
                <a:spcPct val="0"/>
              </a:spcBef>
              <a:spcAft>
                <a:spcPct val="0"/>
              </a:spcAft>
            </a:pPr>
            <a:r>
              <a:rPr lang="en-US" sz="2400" dirty="0">
                <a:solidFill>
                  <a:srgbClr val="000000"/>
                </a:solidFill>
              </a:rPr>
              <a:t>John Doe</a:t>
            </a:r>
          </a:p>
        </p:txBody>
      </p:sp>
      <p:sp>
        <p:nvSpPr>
          <p:cNvPr id="7" name="TextBox 6"/>
          <p:cNvSpPr txBox="1"/>
          <p:nvPr/>
        </p:nvSpPr>
        <p:spPr>
          <a:xfrm>
            <a:off x="3176524" y="3509665"/>
            <a:ext cx="1949573" cy="461665"/>
          </a:xfrm>
          <a:prstGeom prst="rect">
            <a:avLst/>
          </a:prstGeom>
          <a:noFill/>
        </p:spPr>
        <p:txBody>
          <a:bodyPr wrap="none" rtlCol="0">
            <a:spAutoFit/>
          </a:bodyPr>
          <a:lstStyle/>
          <a:p>
            <a:pPr fontAlgn="base">
              <a:spcBef>
                <a:spcPct val="0"/>
              </a:spcBef>
              <a:spcAft>
                <a:spcPct val="0"/>
              </a:spcAft>
            </a:pPr>
            <a:r>
              <a:rPr lang="en-US" sz="2400" dirty="0">
                <a:solidFill>
                  <a:srgbClr val="000000"/>
                </a:solidFill>
              </a:rPr>
              <a:t>Home phone</a:t>
            </a:r>
          </a:p>
        </p:txBody>
      </p:sp>
      <p:sp>
        <p:nvSpPr>
          <p:cNvPr id="8" name="TextBox 7"/>
          <p:cNvSpPr txBox="1"/>
          <p:nvPr/>
        </p:nvSpPr>
        <p:spPr>
          <a:xfrm>
            <a:off x="2869357" y="4007171"/>
            <a:ext cx="3850734" cy="461665"/>
          </a:xfrm>
          <a:prstGeom prst="rect">
            <a:avLst/>
          </a:prstGeom>
          <a:noFill/>
        </p:spPr>
        <p:txBody>
          <a:bodyPr wrap="none" rtlCol="0">
            <a:spAutoFit/>
          </a:bodyPr>
          <a:lstStyle/>
          <a:p>
            <a:pPr fontAlgn="base">
              <a:spcBef>
                <a:spcPct val="0"/>
              </a:spcBef>
              <a:spcAft>
                <a:spcPct val="0"/>
              </a:spcAft>
            </a:pPr>
            <a:r>
              <a:rPr lang="en-US" sz="2400" dirty="0">
                <a:solidFill>
                  <a:srgbClr val="000000"/>
                </a:solidFill>
              </a:rPr>
              <a:t>Another phone-spouse cell</a:t>
            </a:r>
          </a:p>
        </p:txBody>
      </p:sp>
      <p:sp>
        <p:nvSpPr>
          <p:cNvPr id="9" name="TextBox 8"/>
          <p:cNvSpPr txBox="1"/>
          <p:nvPr/>
        </p:nvSpPr>
        <p:spPr>
          <a:xfrm>
            <a:off x="832324" y="5562600"/>
            <a:ext cx="7924799" cy="461665"/>
          </a:xfrm>
          <a:prstGeom prst="rect">
            <a:avLst/>
          </a:prstGeom>
          <a:noFill/>
        </p:spPr>
        <p:txBody>
          <a:bodyPr wrap="square" rtlCol="0">
            <a:spAutoFit/>
          </a:bodyPr>
          <a:lstStyle/>
          <a:p>
            <a:pPr algn="ctr" fontAlgn="base">
              <a:spcBef>
                <a:spcPct val="0"/>
              </a:spcBef>
              <a:spcAft>
                <a:spcPct val="0"/>
              </a:spcAft>
            </a:pPr>
            <a:r>
              <a:rPr lang="en-US" sz="2400" dirty="0">
                <a:solidFill>
                  <a:srgbClr val="000000"/>
                </a:solidFill>
              </a:rPr>
              <a:t>If you had your cell phone in the kayak, it won’t work wet!</a:t>
            </a:r>
          </a:p>
        </p:txBody>
      </p:sp>
    </p:spTree>
    <p:extLst>
      <p:ext uri="{BB962C8B-B14F-4D97-AF65-F5344CB8AC3E}">
        <p14:creationId xmlns:p14="http://schemas.microsoft.com/office/powerpoint/2010/main" val="2209488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 Resources</a:t>
            </a:r>
            <a:endParaRPr lang="en-US" dirty="0"/>
          </a:p>
        </p:txBody>
      </p:sp>
      <p:sp>
        <p:nvSpPr>
          <p:cNvPr id="3" name="Content Placeholder 2"/>
          <p:cNvSpPr>
            <a:spLocks noGrp="1"/>
          </p:cNvSpPr>
          <p:nvPr>
            <p:ph idx="1"/>
          </p:nvPr>
        </p:nvSpPr>
        <p:spPr/>
        <p:txBody>
          <a:bodyPr>
            <a:normAutofit/>
          </a:bodyPr>
          <a:lstStyle/>
          <a:p>
            <a:r>
              <a:rPr lang="en-US" dirty="0" smtClean="0"/>
              <a:t>These Apps are available for free in iOS or Android format from your Apps Store:</a:t>
            </a:r>
          </a:p>
          <a:p>
            <a:pPr marL="457200" lvl="1" indent="0">
              <a:buNone/>
            </a:pPr>
            <a:r>
              <a:rPr lang="en-US" dirty="0" smtClean="0"/>
              <a:t>ACA’s Paddle Ready         Coast Guard Recreational </a:t>
            </a:r>
          </a:p>
          <a:p>
            <a:pPr marL="457200" lvl="1" indent="0">
              <a:buNone/>
            </a:pPr>
            <a:r>
              <a:rPr lang="en-US" dirty="0" smtClean="0"/>
              <a:t>				</a:t>
            </a:r>
            <a:r>
              <a:rPr lang="en-US" dirty="0"/>
              <a:t> </a:t>
            </a:r>
            <a:r>
              <a:rPr lang="en-US" dirty="0" smtClean="0"/>
              <a:t>              Boat Safety</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3657600"/>
            <a:ext cx="1676400" cy="2134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1200" y="3696322"/>
            <a:ext cx="1157288"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380ED3A3-BA43-43DE-9A59-7E0E033A89EB}" type="slidenum">
              <a:rPr lang="en-US" smtClean="0"/>
              <a:t>24</a:t>
            </a:fld>
            <a:endParaRPr lang="en-US"/>
          </a:p>
        </p:txBody>
      </p:sp>
    </p:spTree>
    <p:extLst>
      <p:ext uri="{BB962C8B-B14F-4D97-AF65-F5344CB8AC3E}">
        <p14:creationId xmlns:p14="http://schemas.microsoft.com/office/powerpoint/2010/main" val="40383910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dirty="0" smtClean="0"/>
              <a:t>Paddle Sport Participation</a:t>
            </a:r>
          </a:p>
        </p:txBody>
      </p:sp>
      <p:sp>
        <p:nvSpPr>
          <p:cNvPr id="13316" name="Slide Number Placeholder 4"/>
          <p:cNvSpPr>
            <a:spLocks noGrp="1"/>
          </p:cNvSpPr>
          <p:nvPr>
            <p:ph type="sldNum" sz="quarter" idx="12"/>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082B88CC-48D3-4291-B6E4-2CC5268F1BC1}" type="slidenum">
              <a:rPr lang="en-US" sz="1400" smtClean="0">
                <a:solidFill>
                  <a:srgbClr val="000000"/>
                </a:solidFill>
              </a:rPr>
              <a:pPr eaLnBrk="1" hangingPunct="1"/>
              <a:t>25</a:t>
            </a:fld>
            <a:endParaRPr lang="en-US" sz="1400" smtClean="0">
              <a:solidFill>
                <a:srgbClr val="000000"/>
              </a:solidFill>
            </a:endParaRPr>
          </a:p>
        </p:txBody>
      </p:sp>
      <p:sp>
        <p:nvSpPr>
          <p:cNvPr id="2" name="Content Placeholder 1"/>
          <p:cNvSpPr>
            <a:spLocks noGrp="1"/>
          </p:cNvSpPr>
          <p:nvPr>
            <p:ph idx="1"/>
          </p:nvPr>
        </p:nvSpPr>
        <p:spPr/>
        <p:txBody>
          <a:bodyPr>
            <a:normAutofit fontScale="92500" lnSpcReduction="20000"/>
          </a:bodyPr>
          <a:lstStyle/>
          <a:p>
            <a:pPr marL="0" indent="0">
              <a:buNone/>
            </a:pPr>
            <a:r>
              <a:rPr lang="en-US" sz="3000" dirty="0"/>
              <a:t>The </a:t>
            </a:r>
            <a:r>
              <a:rPr lang="en-US" sz="3000" dirty="0" smtClean="0"/>
              <a:t>2015 </a:t>
            </a:r>
            <a:r>
              <a:rPr lang="en-US" sz="3000" b="1" i="1" dirty="0" smtClean="0"/>
              <a:t>Special Report on </a:t>
            </a:r>
            <a:r>
              <a:rPr lang="en-US" sz="3000" b="1" i="1" dirty="0"/>
              <a:t>Paddlesports </a:t>
            </a:r>
            <a:r>
              <a:rPr lang="en-US" sz="3000" dirty="0"/>
              <a:t>shows </a:t>
            </a:r>
            <a:r>
              <a:rPr lang="en-US" sz="3000" dirty="0" smtClean="0"/>
              <a:t>paddlesports </a:t>
            </a:r>
            <a:r>
              <a:rPr lang="en-US" sz="3000" dirty="0"/>
              <a:t>are on the rise, </a:t>
            </a:r>
            <a:r>
              <a:rPr lang="en-US" sz="3000" dirty="0" smtClean="0"/>
              <a:t>again setting </a:t>
            </a:r>
            <a:r>
              <a:rPr lang="en-US" sz="3000" dirty="0"/>
              <a:t>a record for the number </a:t>
            </a:r>
            <a:r>
              <a:rPr lang="en-US" sz="3000" dirty="0" smtClean="0"/>
              <a:t>of participants., </a:t>
            </a:r>
          </a:p>
          <a:p>
            <a:pPr marL="0" indent="0">
              <a:buNone/>
            </a:pPr>
            <a:endParaRPr lang="en-US" dirty="0" smtClean="0"/>
          </a:p>
          <a:p>
            <a:pPr marL="0" indent="0" algn="ctr">
              <a:buNone/>
            </a:pPr>
            <a:r>
              <a:rPr lang="en-US" sz="3900" b="1" dirty="0" smtClean="0"/>
              <a:t>In </a:t>
            </a:r>
            <a:r>
              <a:rPr lang="en-US" sz="3900" b="1" dirty="0"/>
              <a:t>2014, 21.7 </a:t>
            </a:r>
            <a:r>
              <a:rPr lang="en-US" sz="3900" b="1" dirty="0" smtClean="0"/>
              <a:t>million Americans </a:t>
            </a:r>
            <a:r>
              <a:rPr lang="en-US" sz="3900" b="1" dirty="0"/>
              <a:t>— 7.4 percent of </a:t>
            </a:r>
            <a:r>
              <a:rPr lang="en-US" sz="3900" b="1" dirty="0" smtClean="0"/>
              <a:t>the population </a:t>
            </a:r>
            <a:r>
              <a:rPr lang="en-US" sz="3900" b="1" dirty="0"/>
              <a:t>— enjoyed paddling.</a:t>
            </a:r>
          </a:p>
          <a:p>
            <a:pPr marL="0" indent="0">
              <a:buNone/>
            </a:pPr>
            <a:endParaRPr lang="en-US" sz="3900" i="1" dirty="0" smtClean="0"/>
          </a:p>
          <a:p>
            <a:pPr marL="0" indent="0" algn="ctr">
              <a:buNone/>
            </a:pPr>
            <a:r>
              <a:rPr lang="en-US" sz="2400" i="1" dirty="0" smtClean="0"/>
              <a:t>This </a:t>
            </a:r>
            <a:r>
              <a:rPr lang="en-US" sz="2400" i="1" dirty="0"/>
              <a:t>represents </a:t>
            </a:r>
            <a:r>
              <a:rPr lang="en-US" sz="2400" b="1" i="1" dirty="0"/>
              <a:t>an increase of </a:t>
            </a:r>
            <a:r>
              <a:rPr lang="en-US" sz="2400" i="1" dirty="0" smtClean="0"/>
              <a:t>more than </a:t>
            </a:r>
            <a:r>
              <a:rPr lang="en-US" sz="2400" b="1" i="1" dirty="0"/>
              <a:t>3 million participants </a:t>
            </a:r>
            <a:r>
              <a:rPr lang="en-US" sz="2400" i="1" dirty="0"/>
              <a:t>since </a:t>
            </a:r>
            <a:r>
              <a:rPr lang="en-US" sz="2400" i="1" dirty="0" smtClean="0"/>
              <a:t>the study </a:t>
            </a:r>
            <a:r>
              <a:rPr lang="en-US" sz="2400" i="1" dirty="0"/>
              <a:t>began in </a:t>
            </a:r>
            <a:r>
              <a:rPr lang="en-US" sz="2400" i="1" dirty="0" smtClean="0"/>
              <a:t>2010, </a:t>
            </a:r>
            <a:r>
              <a:rPr lang="en-US" sz="2400" b="1" i="1" dirty="0" smtClean="0"/>
              <a:t>14</a:t>
            </a:r>
            <a:r>
              <a:rPr lang="en-US" sz="2400" b="1" i="1" dirty="0"/>
              <a:t>% </a:t>
            </a:r>
            <a:r>
              <a:rPr lang="en-US" sz="2400" i="1" dirty="0" smtClean="0"/>
              <a:t> more.</a:t>
            </a:r>
          </a:p>
          <a:p>
            <a:pPr marL="0" indent="0" algn="ctr">
              <a:buNone/>
            </a:pPr>
            <a:r>
              <a:rPr lang="en-US" sz="2400" i="1" dirty="0" smtClean="0"/>
              <a:t>(</a:t>
            </a:r>
            <a:r>
              <a:rPr lang="en-US" sz="2400" i="1" dirty="0"/>
              <a:t>source: The Outdoor </a:t>
            </a:r>
            <a:r>
              <a:rPr lang="en-US" sz="2400" i="1" dirty="0" smtClean="0"/>
              <a:t>Foundation)</a:t>
            </a:r>
            <a:endParaRPr lang="en-US" sz="2400" i="1" dirty="0"/>
          </a:p>
        </p:txBody>
      </p:sp>
    </p:spTree>
    <p:extLst>
      <p:ext uri="{BB962C8B-B14F-4D97-AF65-F5344CB8AC3E}">
        <p14:creationId xmlns:p14="http://schemas.microsoft.com/office/powerpoint/2010/main" val="3675018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EB7534EE-6D27-4FE2-B45D-2A230F55BFF5}" type="slidenum">
              <a:rPr lang="en-US" smtClean="0">
                <a:solidFill>
                  <a:srgbClr val="000000"/>
                </a:solidFill>
              </a:rPr>
              <a:pPr>
                <a:defRPr/>
              </a:pPr>
              <a:t>26</a:t>
            </a:fld>
            <a:endParaRPr lang="en-US">
              <a:solidFill>
                <a:srgbClr val="000000"/>
              </a:solidFill>
            </a:endParaRPr>
          </a:p>
        </p:txBody>
      </p:sp>
      <p:sp>
        <p:nvSpPr>
          <p:cNvPr id="6" name="Title 1"/>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2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dirty="0" smtClean="0">
                <a:solidFill>
                  <a:sysClr val="windowText" lastClr="000000"/>
                </a:solidFill>
                <a:latin typeface="Calibri"/>
              </a:rPr>
              <a:t/>
            </a:r>
            <a:br>
              <a:rPr lang="en-US" dirty="0" smtClean="0">
                <a:solidFill>
                  <a:sysClr val="windowText" lastClr="000000"/>
                </a:solidFill>
                <a:latin typeface="Calibri"/>
              </a:rPr>
            </a:br>
            <a:r>
              <a:rPr lang="en-US" dirty="0" smtClean="0">
                <a:solidFill>
                  <a:sysClr val="windowText" lastClr="000000"/>
                </a:solidFill>
                <a:latin typeface="Calibri"/>
              </a:rPr>
              <a:t>“</a:t>
            </a:r>
            <a:r>
              <a:rPr lang="en-US" b="1" dirty="0" smtClean="0">
                <a:solidFill>
                  <a:sysClr val="windowText" lastClr="000000"/>
                </a:solidFill>
                <a:latin typeface="Calibri"/>
              </a:rPr>
              <a:t>Boats in Aisle Five”</a:t>
            </a:r>
            <a:endParaRPr lang="en-US" b="1" dirty="0">
              <a:solidFill>
                <a:sysClr val="windowText" lastClr="000000"/>
              </a:solidFill>
              <a:latin typeface="Calibri"/>
            </a:endParaRPr>
          </a:p>
        </p:txBody>
      </p:sp>
      <p:sp>
        <p:nvSpPr>
          <p:cNvPr id="7" name="TextBox 2"/>
          <p:cNvSpPr txBox="1">
            <a:spLocks noChangeArrowheads="1"/>
          </p:cNvSpPr>
          <p:nvPr/>
        </p:nvSpPr>
        <p:spPr bwMode="auto">
          <a:xfrm>
            <a:off x="609600" y="1501080"/>
            <a:ext cx="769620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cs typeface="Arial" charset="0"/>
              </a:defRPr>
            </a:lvl1pPr>
            <a:lvl2pPr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571500" indent="-571500" eaLnBrk="1" hangingPunct="1">
              <a:buFont typeface="Arial" panose="020B0604020202020204" pitchFamily="34" charset="0"/>
              <a:buChar char="•"/>
              <a:defRPr/>
            </a:pPr>
            <a:r>
              <a:rPr lang="en-US" sz="4400" kern="0" dirty="0" smtClean="0">
                <a:solidFill>
                  <a:prstClr val="black"/>
                </a:solidFill>
              </a:rPr>
              <a:t>Most </a:t>
            </a:r>
            <a:r>
              <a:rPr lang="en-US" sz="4400" kern="0" dirty="0">
                <a:solidFill>
                  <a:prstClr val="black"/>
                </a:solidFill>
              </a:rPr>
              <a:t>boats </a:t>
            </a:r>
            <a:r>
              <a:rPr lang="en-US" sz="4400" kern="0" dirty="0" smtClean="0">
                <a:solidFill>
                  <a:prstClr val="black"/>
                </a:solidFill>
              </a:rPr>
              <a:t>are now sold </a:t>
            </a:r>
            <a:r>
              <a:rPr lang="en-US" sz="4400" kern="0" dirty="0">
                <a:solidFill>
                  <a:prstClr val="black"/>
                </a:solidFill>
              </a:rPr>
              <a:t>by retailers who are not paddlers</a:t>
            </a:r>
          </a:p>
          <a:p>
            <a:pPr marL="571500" indent="-571500" eaLnBrk="1" hangingPunct="1">
              <a:buFont typeface="Arial" panose="020B0604020202020204" pitchFamily="34" charset="0"/>
              <a:buChar char="•"/>
              <a:defRPr/>
            </a:pPr>
            <a:r>
              <a:rPr lang="en-US" sz="4400" kern="0" dirty="0" smtClean="0">
                <a:solidFill>
                  <a:prstClr val="black"/>
                </a:solidFill>
              </a:rPr>
              <a:t>Most </a:t>
            </a:r>
            <a:r>
              <a:rPr lang="en-US" sz="4400" kern="0" dirty="0">
                <a:solidFill>
                  <a:prstClr val="black"/>
                </a:solidFill>
              </a:rPr>
              <a:t>boats </a:t>
            </a:r>
            <a:r>
              <a:rPr lang="en-US" sz="4400" kern="0" dirty="0" smtClean="0">
                <a:solidFill>
                  <a:prstClr val="black"/>
                </a:solidFill>
              </a:rPr>
              <a:t>are sold </a:t>
            </a:r>
            <a:r>
              <a:rPr lang="en-US" sz="4400" kern="0" dirty="0">
                <a:solidFill>
                  <a:prstClr val="black"/>
                </a:solidFill>
              </a:rPr>
              <a:t>without </a:t>
            </a:r>
            <a:r>
              <a:rPr lang="en-US" sz="4400" kern="0" dirty="0" smtClean="0">
                <a:solidFill>
                  <a:prstClr val="black"/>
                </a:solidFill>
              </a:rPr>
              <a:t>any instruction or guidance</a:t>
            </a:r>
            <a:endParaRPr lang="en-US" sz="4400" kern="0" dirty="0">
              <a:solidFill>
                <a:prstClr val="black"/>
              </a:solidFill>
            </a:endParaRPr>
          </a:p>
        </p:txBody>
      </p:sp>
      <p:pic>
        <p:nvPicPr>
          <p:cNvPr id="14" name="Picture 2" descr="F:\Data Recovery 3-1-12\Pictures\kayak invento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4441167"/>
            <a:ext cx="2769001" cy="145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921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Registered Vessels and </a:t>
            </a:r>
            <a:br>
              <a:rPr lang="en-US" dirty="0"/>
            </a:br>
            <a:r>
              <a:rPr lang="en-US" dirty="0"/>
              <a:t> Deaths </a:t>
            </a:r>
            <a:r>
              <a:rPr lang="en-US" dirty="0" smtClean="0"/>
              <a:t>1962-2014</a:t>
            </a:r>
            <a:endParaRPr lang="en-US" dirty="0"/>
          </a:p>
        </p:txBody>
      </p:sp>
      <p:sp>
        <p:nvSpPr>
          <p:cNvPr id="14339" name="Slide Number Placeholder 4"/>
          <p:cNvSpPr>
            <a:spLocks noGrp="1"/>
          </p:cNvSpPr>
          <p:nvPr>
            <p:ph type="sldNum" sz="quarter" idx="12"/>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18E5DBB1-DEDA-4259-A262-883679F02C3E}" type="slidenum">
              <a:rPr lang="en-US" sz="1400" smtClean="0">
                <a:solidFill>
                  <a:srgbClr val="000000"/>
                </a:solidFill>
              </a:rPr>
              <a:pPr eaLnBrk="1" hangingPunct="1"/>
              <a:t>27</a:t>
            </a:fld>
            <a:endParaRPr lang="en-US" sz="1400" smtClean="0">
              <a:solidFill>
                <a:srgbClr val="00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822135728"/>
              </p:ext>
            </p:extLst>
          </p:nvPr>
        </p:nvGraphicFramePr>
        <p:xfrm>
          <a:off x="381000" y="1524000"/>
          <a:ext cx="8480425" cy="4648200"/>
        </p:xfrm>
        <a:graphic>
          <a:graphicData uri="http://schemas.openxmlformats.org/presentationml/2006/ole">
            <mc:AlternateContent xmlns:mc="http://schemas.openxmlformats.org/markup-compatibility/2006">
              <mc:Choice xmlns:v="urn:schemas-microsoft-com:vml" Requires="v">
                <p:oleObj spid="_x0000_s3112" name="Worksheet" r:id="rId4" imgW="6810430" imgH="2790889" progId="Excel.Sheet.8">
                  <p:embed/>
                </p:oleObj>
              </mc:Choice>
              <mc:Fallback>
                <p:oleObj name="Worksheet" r:id="rId4" imgW="6810430" imgH="2790889"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524000"/>
                        <a:ext cx="8480425" cy="46482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395373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dirty="0" smtClean="0"/>
              <a:t>Paddle Sports Deaths</a:t>
            </a:r>
          </a:p>
        </p:txBody>
      </p:sp>
      <p:sp>
        <p:nvSpPr>
          <p:cNvPr id="15364" name="Slide Number Placeholder 4"/>
          <p:cNvSpPr>
            <a:spLocks noGrp="1"/>
          </p:cNvSpPr>
          <p:nvPr>
            <p:ph type="sldNum" sz="quarter" idx="12"/>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24C5BF6A-71D9-478D-AF84-D2DB604733D9}" type="slidenum">
              <a:rPr lang="en-US" sz="1400" smtClean="0">
                <a:solidFill>
                  <a:srgbClr val="000000"/>
                </a:solidFill>
              </a:rPr>
              <a:pPr eaLnBrk="1" hangingPunct="1"/>
              <a:t>28</a:t>
            </a:fld>
            <a:endParaRPr lang="en-US" sz="1400" smtClean="0">
              <a:solidFill>
                <a:srgbClr val="000000"/>
              </a:solidFill>
            </a:endParaRPr>
          </a:p>
        </p:txBody>
      </p:sp>
      <p:graphicFrame>
        <p:nvGraphicFramePr>
          <p:cNvPr id="5" name="Chart 4"/>
          <p:cNvGraphicFramePr>
            <a:graphicFrameLocks/>
          </p:cNvGraphicFramePr>
          <p:nvPr>
            <p:extLst>
              <p:ext uri="{D42A27DB-BD31-4B8C-83A1-F6EECF244321}">
                <p14:modId xmlns:p14="http://schemas.microsoft.com/office/powerpoint/2010/main" val="3344736612"/>
              </p:ext>
            </p:extLst>
          </p:nvPr>
        </p:nvGraphicFramePr>
        <p:xfrm>
          <a:off x="1281112" y="1676400"/>
          <a:ext cx="6581775" cy="3505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75598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EB7534EE-6D27-4FE2-B45D-2A230F55BFF5}" type="slidenum">
              <a:rPr lang="en-US" smtClean="0">
                <a:solidFill>
                  <a:srgbClr val="000000"/>
                </a:solidFill>
              </a:rPr>
              <a:pPr>
                <a:defRPr/>
              </a:pPr>
              <a:t>29</a:t>
            </a:fld>
            <a:endParaRPr lang="en-US">
              <a:solidFill>
                <a:srgbClr val="00000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394" y="664792"/>
            <a:ext cx="8338206" cy="520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7039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Course Overview</a:t>
            </a:r>
          </a:p>
          <a:p>
            <a:r>
              <a:rPr lang="en-US" dirty="0" smtClean="0"/>
              <a:t>Needs</a:t>
            </a:r>
          </a:p>
          <a:p>
            <a:r>
              <a:rPr lang="en-US" dirty="0" smtClean="0"/>
              <a:t>Course Materials and Special Features</a:t>
            </a:r>
          </a:p>
          <a:p>
            <a:r>
              <a:rPr lang="en-US" dirty="0" smtClean="0"/>
              <a:t>Flexibility</a:t>
            </a:r>
          </a:p>
          <a:p>
            <a:r>
              <a:rPr lang="en-US" dirty="0" smtClean="0"/>
              <a:t>“Bumper Stickers</a:t>
            </a:r>
            <a:r>
              <a:rPr lang="en-US" dirty="0" smtClean="0"/>
              <a:t>”</a:t>
            </a:r>
          </a:p>
          <a:p>
            <a:r>
              <a:rPr lang="en-US" dirty="0" smtClean="0"/>
              <a:t>Resources</a:t>
            </a:r>
            <a:endParaRPr lang="en-US" dirty="0" smtClean="0"/>
          </a:p>
          <a:p>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380ED3A3-BA43-43DE-9A59-7E0E033A89EB}" type="slidenum">
              <a:rPr lang="en-US" smtClean="0"/>
              <a:t>3</a:t>
            </a:fld>
            <a:endParaRPr lang="en-US"/>
          </a:p>
        </p:txBody>
      </p:sp>
    </p:spTree>
    <p:extLst>
      <p:ext uri="{BB962C8B-B14F-4D97-AF65-F5344CB8AC3E}">
        <p14:creationId xmlns:p14="http://schemas.microsoft.com/office/powerpoint/2010/main" val="37408415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t>All Fun, but….</a:t>
            </a:r>
          </a:p>
        </p:txBody>
      </p:sp>
      <p:sp>
        <p:nvSpPr>
          <p:cNvPr id="12292" name="Slide Number Placeholder 4"/>
          <p:cNvSpPr>
            <a:spLocks noGrp="1"/>
          </p:cNvSpPr>
          <p:nvPr>
            <p:ph type="sldNum" sz="quarter" idx="12"/>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751BE204-8CCA-44B2-921F-2F1DF71C372A}" type="slidenum">
              <a:rPr lang="en-US" sz="1400" smtClean="0">
                <a:solidFill>
                  <a:srgbClr val="000000"/>
                </a:solidFill>
              </a:rPr>
              <a:pPr eaLnBrk="1" hangingPunct="1"/>
              <a:t>30</a:t>
            </a:fld>
            <a:endParaRPr lang="en-US" sz="1400" smtClean="0">
              <a:solidFill>
                <a:srgbClr val="000000"/>
              </a:solidFill>
            </a:endParaRPr>
          </a:p>
        </p:txBody>
      </p:sp>
      <p:pic>
        <p:nvPicPr>
          <p:cNvPr id="12293"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52600" y="1909763"/>
            <a:ext cx="5638800" cy="3906837"/>
          </a:xfrm>
          <a:noFill/>
        </p:spPr>
      </p:pic>
    </p:spTree>
    <p:extLst>
      <p:ext uri="{BB962C8B-B14F-4D97-AF65-F5344CB8AC3E}">
        <p14:creationId xmlns:p14="http://schemas.microsoft.com/office/powerpoint/2010/main" val="955147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Resources</a:t>
            </a:r>
            <a:endParaRPr lang="en-US" dirty="0"/>
          </a:p>
        </p:txBody>
      </p:sp>
      <p:sp>
        <p:nvSpPr>
          <p:cNvPr id="3" name="Content Placeholder 2"/>
          <p:cNvSpPr>
            <a:spLocks noGrp="1"/>
          </p:cNvSpPr>
          <p:nvPr>
            <p:ph idx="1"/>
          </p:nvPr>
        </p:nvSpPr>
        <p:spPr>
          <a:xfrm>
            <a:off x="457200" y="1143000"/>
            <a:ext cx="8229600" cy="5181600"/>
          </a:xfrm>
        </p:spPr>
        <p:txBody>
          <a:bodyPr>
            <a:normAutofit/>
          </a:bodyPr>
          <a:lstStyle/>
          <a:p>
            <a:pPr marL="0" indent="0">
              <a:buNone/>
            </a:pPr>
            <a:r>
              <a:rPr lang="en-US" dirty="0" smtClean="0"/>
              <a:t>A collection of current web site links is available at the Coast Guard Auxiliary WIKI links site: </a:t>
            </a:r>
          </a:p>
          <a:p>
            <a:pPr marL="0" indent="0">
              <a:buNone/>
            </a:pPr>
            <a:r>
              <a:rPr lang="en-US" dirty="0" smtClean="0">
                <a:hlinkClick r:id="rId3"/>
              </a:rPr>
              <a:t>http://auxbdeptwiki.cgaux.org/index.php?title=Paddlesports</a:t>
            </a:r>
            <a:r>
              <a:rPr lang="en-US" dirty="0" smtClean="0"/>
              <a:t>   </a:t>
            </a:r>
            <a:r>
              <a:rPr lang="en-US" sz="2400" i="1" dirty="0" smtClean="0"/>
              <a:t>This collection includes links to instruction, clubs, and information specific to paddlers’ needs in text and video formats</a:t>
            </a:r>
          </a:p>
          <a:p>
            <a:pPr marL="0" indent="0">
              <a:buNone/>
            </a:pPr>
            <a:r>
              <a:rPr lang="en-US" dirty="0" smtClean="0"/>
              <a:t>The American Canoe Association website is at:</a:t>
            </a:r>
            <a:endParaRPr lang="en-US" dirty="0"/>
          </a:p>
          <a:p>
            <a:pPr marL="0" indent="0">
              <a:buNone/>
            </a:pPr>
            <a:r>
              <a:rPr lang="en-US" dirty="0" smtClean="0">
                <a:hlinkClick r:id="rId4"/>
              </a:rPr>
              <a:t>http</a:t>
            </a:r>
            <a:r>
              <a:rPr lang="en-US" dirty="0">
                <a:hlinkClick r:id="rId4"/>
              </a:rPr>
              <a:t>://</a:t>
            </a:r>
            <a:r>
              <a:rPr lang="en-US" dirty="0" smtClean="0">
                <a:hlinkClick r:id="rId4"/>
              </a:rPr>
              <a:t>auxbdeptwiki.cgaux.org/index.php?title=Main_Page</a:t>
            </a:r>
            <a:r>
              <a:rPr lang="en-US" dirty="0" smtClean="0"/>
              <a:t>  </a:t>
            </a:r>
            <a:r>
              <a:rPr lang="en-US" sz="2600" i="1" dirty="0" smtClean="0"/>
              <a:t>This site will help you find skills instruction</a:t>
            </a:r>
            <a:endParaRPr lang="en-US" sz="2600" i="1" dirty="0"/>
          </a:p>
          <a:p>
            <a:pPr marL="0" indent="0">
              <a:buNone/>
            </a:pPr>
            <a:endParaRPr lang="en-US" i="1" dirty="0" smtClean="0"/>
          </a:p>
          <a:p>
            <a:endParaRPr lang="en-US" dirty="0"/>
          </a:p>
        </p:txBody>
      </p:sp>
      <p:sp>
        <p:nvSpPr>
          <p:cNvPr id="4" name="Slide Number Placeholder 3"/>
          <p:cNvSpPr>
            <a:spLocks noGrp="1"/>
          </p:cNvSpPr>
          <p:nvPr>
            <p:ph type="sldNum" sz="quarter" idx="12"/>
          </p:nvPr>
        </p:nvSpPr>
        <p:spPr/>
        <p:txBody>
          <a:bodyPr/>
          <a:lstStyle/>
          <a:p>
            <a:fld id="{380ED3A3-BA43-43DE-9A59-7E0E033A89EB}" type="slidenum">
              <a:rPr lang="en-US" smtClean="0"/>
              <a:t>31</a:t>
            </a:fld>
            <a:endParaRPr lang="en-US"/>
          </a:p>
        </p:txBody>
      </p:sp>
    </p:spTree>
    <p:extLst>
      <p:ext uri="{BB962C8B-B14F-4D97-AF65-F5344CB8AC3E}">
        <p14:creationId xmlns:p14="http://schemas.microsoft.com/office/powerpoint/2010/main" val="22400506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42109" y="3657600"/>
            <a:ext cx="6934200" cy="1938992"/>
          </a:xfrm>
          <a:prstGeom prst="rect">
            <a:avLst/>
          </a:prstGeom>
        </p:spPr>
        <p:txBody>
          <a:bodyPr wrap="square">
            <a:spAutoFit/>
          </a:bodyPr>
          <a:lstStyle/>
          <a:p>
            <a:pPr algn="ctr" fontAlgn="base">
              <a:spcBef>
                <a:spcPct val="0"/>
              </a:spcBef>
              <a:spcAft>
                <a:spcPct val="0"/>
              </a:spcAft>
            </a:pPr>
            <a:r>
              <a:rPr lang="en-US" sz="2400" dirty="0">
                <a:solidFill>
                  <a:srgbClr val="000000"/>
                </a:solidFill>
              </a:rPr>
              <a:t>The American Canoe </a:t>
            </a:r>
            <a:r>
              <a:rPr lang="en-US" sz="2400" dirty="0" smtClean="0">
                <a:solidFill>
                  <a:srgbClr val="000000"/>
                </a:solidFill>
              </a:rPr>
              <a:t>Association </a:t>
            </a:r>
            <a:r>
              <a:rPr lang="en-US" sz="2400" dirty="0">
                <a:solidFill>
                  <a:srgbClr val="000000"/>
                </a:solidFill>
              </a:rPr>
              <a:t>and the U.S. Coast Guard Auxiliary </a:t>
            </a:r>
            <a:r>
              <a:rPr lang="en-US" sz="2400" dirty="0" smtClean="0">
                <a:solidFill>
                  <a:srgbClr val="000000"/>
                </a:solidFill>
              </a:rPr>
              <a:t>signed </a:t>
            </a:r>
            <a:r>
              <a:rPr lang="en-US" sz="2400" dirty="0">
                <a:solidFill>
                  <a:srgbClr val="000000"/>
                </a:solidFill>
              </a:rPr>
              <a:t>a Memorandum of Agreement </a:t>
            </a:r>
            <a:r>
              <a:rPr lang="en-US" sz="2400" dirty="0" smtClean="0">
                <a:solidFill>
                  <a:srgbClr val="000000"/>
                </a:solidFill>
              </a:rPr>
              <a:t>in 2011 to </a:t>
            </a:r>
            <a:r>
              <a:rPr lang="en-US" sz="2400" dirty="0">
                <a:solidFill>
                  <a:srgbClr val="000000"/>
                </a:solidFill>
              </a:rPr>
              <a:t>promote safety among those who use kayaks, canoes and other </a:t>
            </a:r>
            <a:r>
              <a:rPr lang="en-US" sz="2400" dirty="0" smtClean="0">
                <a:solidFill>
                  <a:srgbClr val="000000"/>
                </a:solidFill>
              </a:rPr>
              <a:t>paddle craft</a:t>
            </a:r>
            <a:r>
              <a:rPr lang="en-US" sz="2400" dirty="0">
                <a:solidFill>
                  <a:srgbClr val="000000"/>
                </a:solidFill>
              </a:rPr>
              <a:t>. </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754062"/>
            <a:ext cx="2080732" cy="2001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04800"/>
            <a:ext cx="3037433" cy="303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5C9A32D4-935A-49EA-B0DA-82F84813DE30}" type="slidenum">
              <a:rPr lang="en-US" smtClean="0">
                <a:solidFill>
                  <a:srgbClr val="000000"/>
                </a:solidFill>
              </a:rPr>
              <a:pPr>
                <a:defRPr/>
              </a:pPr>
              <a:t>32</a:t>
            </a:fld>
            <a:endParaRPr lang="en-US">
              <a:solidFill>
                <a:srgbClr val="000000"/>
              </a:solidFill>
            </a:endParaRPr>
          </a:p>
        </p:txBody>
      </p:sp>
    </p:spTree>
    <p:extLst>
      <p:ext uri="{BB962C8B-B14F-4D97-AF65-F5344CB8AC3E}">
        <p14:creationId xmlns:p14="http://schemas.microsoft.com/office/powerpoint/2010/main" val="1674564234"/>
      </p:ext>
    </p:extLst>
  </p:cSld>
  <p:clrMapOvr>
    <a:masterClrMapping/>
  </p:clrMapOvr>
  <mc:AlternateContent xmlns:mc="http://schemas.openxmlformats.org/markup-compatibility/2006" xmlns:p14="http://schemas.microsoft.com/office/powerpoint/2010/main">
    <mc:Choice Requires="p14">
      <p:transition spd="slow" p14:dur="2000" advTm="25278"/>
    </mc:Choice>
    <mc:Fallback xmlns="">
      <p:transition spd="slow" advTm="25278"/>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 and Resources</a:t>
            </a:r>
            <a:endParaRPr lang="en-US" dirty="0"/>
          </a:p>
        </p:txBody>
      </p:sp>
      <p:sp>
        <p:nvSpPr>
          <p:cNvPr id="3" name="Content Placeholder 2"/>
          <p:cNvSpPr>
            <a:spLocks noGrp="1"/>
          </p:cNvSpPr>
          <p:nvPr>
            <p:ph idx="1"/>
          </p:nvPr>
        </p:nvSpPr>
        <p:spPr/>
        <p:txBody>
          <a:bodyPr/>
          <a:lstStyle/>
          <a:p>
            <a:r>
              <a:rPr lang="en-US" dirty="0" smtClean="0"/>
              <a:t>Locally printable check lists and safety tips</a:t>
            </a:r>
          </a:p>
          <a:p>
            <a:r>
              <a:rPr lang="en-US" dirty="0" smtClean="0"/>
              <a:t>Side bars with “sea stories” and details for the instructor to use to illustrate the points</a:t>
            </a:r>
          </a:p>
          <a:p>
            <a:r>
              <a:rPr lang="en-US" dirty="0" smtClean="0"/>
              <a:t>Links:</a:t>
            </a:r>
          </a:p>
          <a:p>
            <a:pPr lvl="1" fontAlgn="t"/>
            <a:r>
              <a:rPr lang="en-US" b="1" dirty="0">
                <a:hlinkClick r:id="rId3"/>
              </a:rPr>
              <a:t>http://tinyurl.com/AUXRBS</a:t>
            </a:r>
            <a:endParaRPr lang="en-US" dirty="0"/>
          </a:p>
          <a:p>
            <a:pPr lvl="1" fontAlgn="t"/>
            <a:r>
              <a:rPr lang="en-US" b="1" dirty="0">
                <a:hlinkClick r:id="rId4"/>
              </a:rPr>
              <a:t>http://tinyurl.com/paddlecraft-safety</a:t>
            </a:r>
            <a:endParaRPr lang="en-US" dirty="0"/>
          </a:p>
          <a:p>
            <a:pPr lvl="1" fontAlgn="t"/>
            <a:r>
              <a:rPr lang="en-US" b="1" dirty="0">
                <a:hlinkClick r:id="rId5"/>
              </a:rPr>
              <a:t>http://tinyurl.com/AUXPAD</a:t>
            </a:r>
            <a:endParaRPr lang="en-US" dirty="0"/>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EB7534EE-6D27-4FE2-B45D-2A230F55BFF5}" type="slidenum">
              <a:rPr lang="en-US" smtClean="0">
                <a:solidFill>
                  <a:srgbClr val="000000"/>
                </a:solidFill>
              </a:rPr>
              <a:pPr>
                <a:defRPr/>
              </a:pPr>
              <a:t>33</a:t>
            </a:fld>
            <a:endParaRPr lang="en-US">
              <a:solidFill>
                <a:srgbClr val="000000"/>
              </a:solidFill>
            </a:endParaRPr>
          </a:p>
        </p:txBody>
      </p:sp>
    </p:spTree>
    <p:extLst>
      <p:ext uri="{BB962C8B-B14F-4D97-AF65-F5344CB8AC3E}">
        <p14:creationId xmlns:p14="http://schemas.microsoft.com/office/powerpoint/2010/main" val="9157149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Bumper Stickers</a:t>
            </a:r>
            <a:endParaRPr lang="en-US" dirty="0"/>
          </a:p>
        </p:txBody>
      </p:sp>
      <p:sp>
        <p:nvSpPr>
          <p:cNvPr id="3" name="Content Placeholder 2"/>
          <p:cNvSpPr>
            <a:spLocks noGrp="1"/>
          </p:cNvSpPr>
          <p:nvPr>
            <p:ph idx="1"/>
          </p:nvPr>
        </p:nvSpPr>
        <p:spPr/>
        <p:txBody>
          <a:bodyPr/>
          <a:lstStyle/>
          <a:p>
            <a:r>
              <a:rPr lang="en-US" dirty="0" smtClean="0"/>
              <a:t>Wear your life jacket!</a:t>
            </a:r>
          </a:p>
          <a:p>
            <a:r>
              <a:rPr lang="en-US" dirty="0" smtClean="0"/>
              <a:t>Pay attention to what is happening around you! </a:t>
            </a:r>
          </a:p>
          <a:p>
            <a:r>
              <a:rPr lang="en-US" dirty="0" smtClean="0"/>
              <a:t>Be visible! </a:t>
            </a:r>
          </a:p>
          <a:p>
            <a:r>
              <a:rPr lang="en-US" dirty="0" smtClean="0"/>
              <a:t>Communicate!</a:t>
            </a:r>
            <a:endParaRPr lang="en-US" dirty="0"/>
          </a:p>
        </p:txBody>
      </p:sp>
      <p:sp>
        <p:nvSpPr>
          <p:cNvPr id="4" name="Slide Number Placeholder 3"/>
          <p:cNvSpPr>
            <a:spLocks noGrp="1"/>
          </p:cNvSpPr>
          <p:nvPr>
            <p:ph type="sldNum" sz="quarter" idx="12"/>
          </p:nvPr>
        </p:nvSpPr>
        <p:spPr/>
        <p:txBody>
          <a:bodyPr/>
          <a:lstStyle/>
          <a:p>
            <a:pPr>
              <a:defRPr/>
            </a:pPr>
            <a:fld id="{EB7534EE-6D27-4FE2-B45D-2A230F55BFF5}" type="slidenum">
              <a:rPr lang="en-US" smtClean="0">
                <a:solidFill>
                  <a:srgbClr val="000000"/>
                </a:solidFill>
              </a:rPr>
              <a:pPr>
                <a:defRPr/>
              </a:pPr>
              <a:t>34</a:t>
            </a:fld>
            <a:endParaRPr lang="en-US">
              <a:solidFill>
                <a:srgbClr val="000000"/>
              </a:solidFill>
            </a:endParaRPr>
          </a:p>
        </p:txBody>
      </p:sp>
    </p:spTree>
    <p:extLst>
      <p:ext uri="{BB962C8B-B14F-4D97-AF65-F5344CB8AC3E}">
        <p14:creationId xmlns:p14="http://schemas.microsoft.com/office/powerpoint/2010/main" val="22605875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Contacts</a:t>
            </a:r>
            <a:endParaRPr lang="en-US" dirty="0"/>
          </a:p>
        </p:txBody>
      </p:sp>
      <p:sp>
        <p:nvSpPr>
          <p:cNvPr id="3" name="Content Placeholder 2"/>
          <p:cNvSpPr>
            <a:spLocks noGrp="1"/>
          </p:cNvSpPr>
          <p:nvPr>
            <p:ph idx="1"/>
          </p:nvPr>
        </p:nvSpPr>
        <p:spPr/>
        <p:txBody>
          <a:bodyPr/>
          <a:lstStyle/>
          <a:p>
            <a:endParaRPr lang="en-US" dirty="0" smtClean="0"/>
          </a:p>
          <a:p>
            <a:r>
              <a:rPr lang="en-US" sz="3600" dirty="0" smtClean="0"/>
              <a:t>Don Goff  </a:t>
            </a:r>
            <a:r>
              <a:rPr lang="en-US" sz="3600" dirty="0" smtClean="0">
                <a:hlinkClick r:id="rId2"/>
              </a:rPr>
              <a:t>Don.Goff@cgauxnet.us</a:t>
            </a:r>
            <a:endParaRPr lang="en-US" sz="3600" dirty="0" smtClean="0"/>
          </a:p>
          <a:p>
            <a:r>
              <a:rPr lang="en-US" sz="3600" dirty="0" err="1" smtClean="0"/>
              <a:t>MyCGAUX</a:t>
            </a:r>
            <a:r>
              <a:rPr lang="en-US" sz="3600" dirty="0" smtClean="0"/>
              <a:t> paddlecraft safety Community of Interest (under Recreational Boating Safety!)</a:t>
            </a:r>
            <a:endParaRPr lang="en-US" sz="3600" dirty="0"/>
          </a:p>
        </p:txBody>
      </p:sp>
      <p:sp>
        <p:nvSpPr>
          <p:cNvPr id="4" name="Slide Number Placeholder 3"/>
          <p:cNvSpPr>
            <a:spLocks noGrp="1"/>
          </p:cNvSpPr>
          <p:nvPr>
            <p:ph type="sldNum" sz="quarter" idx="12"/>
          </p:nvPr>
        </p:nvSpPr>
        <p:spPr/>
        <p:txBody>
          <a:bodyPr/>
          <a:lstStyle/>
          <a:p>
            <a:pPr>
              <a:defRPr/>
            </a:pPr>
            <a:fld id="{EB7534EE-6D27-4FE2-B45D-2A230F55BFF5}" type="slidenum">
              <a:rPr lang="en-US" smtClean="0">
                <a:solidFill>
                  <a:srgbClr val="000000"/>
                </a:solidFill>
              </a:rPr>
              <a:pPr>
                <a:defRPr/>
              </a:pPr>
              <a:t>35</a:t>
            </a:fld>
            <a:endParaRPr lang="en-US">
              <a:solidFill>
                <a:srgbClr val="000000"/>
              </a:solidFill>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440275">
            <a:off x="3790029" y="4858218"/>
            <a:ext cx="1381125" cy="1378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5170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AUXPAD Purposes</a:t>
            </a:r>
            <a:endParaRPr lang="en-US" dirty="0"/>
          </a:p>
        </p:txBody>
      </p:sp>
      <p:sp>
        <p:nvSpPr>
          <p:cNvPr id="3" name="Content Placeholder 2"/>
          <p:cNvSpPr>
            <a:spLocks noGrp="1"/>
          </p:cNvSpPr>
          <p:nvPr>
            <p:ph idx="1"/>
          </p:nvPr>
        </p:nvSpPr>
        <p:spPr/>
        <p:txBody>
          <a:bodyPr/>
          <a:lstStyle/>
          <a:p>
            <a:r>
              <a:rPr lang="en-US" dirty="0"/>
              <a:t>The primary mission of the Auxiliary Paddle craft (AUXPAD) program </a:t>
            </a:r>
            <a:r>
              <a:rPr lang="en-US" dirty="0" smtClean="0"/>
              <a:t>is to: </a:t>
            </a:r>
          </a:p>
          <a:p>
            <a:r>
              <a:rPr lang="en-US" dirty="0" smtClean="0"/>
              <a:t>Extend </a:t>
            </a:r>
            <a:r>
              <a:rPr lang="en-US" dirty="0"/>
              <a:t>boating safety outreach, </a:t>
            </a:r>
            <a:endParaRPr lang="en-US" dirty="0" smtClean="0"/>
          </a:p>
          <a:p>
            <a:r>
              <a:rPr lang="en-US" dirty="0"/>
              <a:t>P</a:t>
            </a:r>
            <a:r>
              <a:rPr lang="en-US" dirty="0" smtClean="0"/>
              <a:t>romote </a:t>
            </a:r>
            <a:r>
              <a:rPr lang="en-US" dirty="0"/>
              <a:t>life jacket </a:t>
            </a:r>
            <a:r>
              <a:rPr lang="en-US" dirty="0" smtClean="0"/>
              <a:t>wear</a:t>
            </a:r>
          </a:p>
          <a:p>
            <a:r>
              <a:rPr lang="en-US" dirty="0"/>
              <a:t>P</a:t>
            </a:r>
            <a:r>
              <a:rPr lang="en-US" dirty="0" smtClean="0"/>
              <a:t>romote </a:t>
            </a:r>
            <a:r>
              <a:rPr lang="en-US" dirty="0"/>
              <a:t>operator compliance with Coast Guard required safety equipment within the paddle craft community.</a:t>
            </a:r>
          </a:p>
        </p:txBody>
      </p:sp>
      <p:sp>
        <p:nvSpPr>
          <p:cNvPr id="4" name="Slide Number Placeholder 3"/>
          <p:cNvSpPr>
            <a:spLocks noGrp="1"/>
          </p:cNvSpPr>
          <p:nvPr>
            <p:ph type="sldNum" sz="quarter" idx="12"/>
          </p:nvPr>
        </p:nvSpPr>
        <p:spPr/>
        <p:txBody>
          <a:bodyPr/>
          <a:lstStyle/>
          <a:p>
            <a:fld id="{380ED3A3-BA43-43DE-9A59-7E0E033A89EB}" type="slidenum">
              <a:rPr lang="en-US" smtClean="0"/>
              <a:t>4</a:t>
            </a:fld>
            <a:endParaRPr lang="en-US"/>
          </a:p>
        </p:txBody>
      </p:sp>
    </p:spTree>
    <p:extLst>
      <p:ext uri="{BB962C8B-B14F-4D97-AF65-F5344CB8AC3E}">
        <p14:creationId xmlns:p14="http://schemas.microsoft.com/office/powerpoint/2010/main" val="1098755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A Paddler’s Guide to Safety</a:t>
            </a:r>
            <a:endParaRPr lang="en-US" dirty="0"/>
          </a:p>
        </p:txBody>
      </p:sp>
      <p:sp>
        <p:nvSpPr>
          <p:cNvPr id="3" name="Subtitle 2"/>
          <p:cNvSpPr>
            <a:spLocks noGrp="1"/>
          </p:cNvSpPr>
          <p:nvPr>
            <p:ph type="subTitle" idx="1"/>
          </p:nvPr>
        </p:nvSpPr>
        <p:spPr/>
        <p:txBody>
          <a:bodyPr>
            <a:normAutofit/>
          </a:bodyPr>
          <a:lstStyle/>
          <a:p>
            <a:r>
              <a:rPr lang="en-US" dirty="0" smtClean="0"/>
              <a:t>Presented by the U.S. Coast Guard Auxiliary in cooperation with the American Canoe Association</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609600"/>
            <a:ext cx="1219200" cy="1179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5587" y="587368"/>
            <a:ext cx="1371600" cy="120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15958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Starting Out – Basic Paddlecraft and </a:t>
            </a:r>
            <a:r>
              <a:rPr lang="en-US" dirty="0"/>
              <a:t>E</a:t>
            </a:r>
            <a:r>
              <a:rPr lang="en-US" dirty="0" smtClean="0"/>
              <a:t>quipment</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484508"/>
            <a:ext cx="3972863" cy="306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2665627"/>
            <a:ext cx="2515301" cy="2103706"/>
          </a:xfrm>
          <a:prstGeom prst="rect">
            <a:avLst/>
          </a:prstGeom>
          <a:noFill/>
          <a:ln>
            <a:noFill/>
          </a:ln>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9543" y="4819650"/>
            <a:ext cx="1408113" cy="140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380ED3A3-BA43-43DE-9A59-7E0E033A89EB}" type="slidenum">
              <a:rPr lang="en-US" smtClean="0"/>
              <a:t>6</a:t>
            </a:fld>
            <a:endParaRPr lang="en-US"/>
          </a:p>
        </p:txBody>
      </p:sp>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4214" y="1484508"/>
            <a:ext cx="1533525"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7600" y="4796165"/>
            <a:ext cx="1812971" cy="1191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93425" y="3684840"/>
            <a:ext cx="2378075" cy="1025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71500" y="4021332"/>
            <a:ext cx="1176239" cy="1791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5983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Jackets</a:t>
            </a:r>
            <a:endParaRPr lang="en-US" dirty="0"/>
          </a:p>
        </p:txBody>
      </p:sp>
      <p:sp>
        <p:nvSpPr>
          <p:cNvPr id="3" name="Content Placeholder 2"/>
          <p:cNvSpPr>
            <a:spLocks noGrp="1"/>
          </p:cNvSpPr>
          <p:nvPr>
            <p:ph idx="1"/>
          </p:nvPr>
        </p:nvSpPr>
        <p:spPr/>
        <p:txBody>
          <a:bodyPr>
            <a:normAutofit/>
          </a:bodyPr>
          <a:lstStyle/>
          <a:p>
            <a:r>
              <a:rPr lang="en-US" dirty="0" smtClean="0"/>
              <a:t>USCG-approved Life Jacket</a:t>
            </a:r>
          </a:p>
          <a:p>
            <a:pPr lvl="1"/>
            <a:r>
              <a:rPr lang="en-US" dirty="0" smtClean="0"/>
              <a:t>May be inflatable</a:t>
            </a:r>
          </a:p>
          <a:p>
            <a:pPr lvl="1"/>
            <a:r>
              <a:rPr lang="en-US" dirty="0" smtClean="0"/>
              <a:t>Should be worn</a:t>
            </a:r>
          </a:p>
          <a:p>
            <a:pPr lvl="1"/>
            <a:r>
              <a:rPr lang="en-US" dirty="0" smtClean="0"/>
              <a:t>Wear is required for certain ages, conditions-check locally</a:t>
            </a:r>
          </a:p>
          <a:p>
            <a:r>
              <a:rPr lang="en-US" dirty="0" smtClean="0"/>
              <a:t>“Sound device”—a whistle—attached to the Life Jacket</a:t>
            </a:r>
            <a:endParaRPr 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490663"/>
            <a:ext cx="1292225"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0603" y="5029200"/>
            <a:ext cx="1066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380ED3A3-BA43-43DE-9A59-7E0E033A89EB}" type="slidenum">
              <a:rPr lang="en-US" smtClean="0"/>
              <a:t>7</a:t>
            </a:fld>
            <a:endParaRPr lang="en-US"/>
          </a:p>
        </p:txBody>
      </p:sp>
    </p:spTree>
    <p:extLst>
      <p:ext uri="{BB962C8B-B14F-4D97-AF65-F5344CB8AC3E}">
        <p14:creationId xmlns:p14="http://schemas.microsoft.com/office/powerpoint/2010/main" val="1040077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Equipment</a:t>
            </a:r>
          </a:p>
        </p:txBody>
      </p:sp>
      <p:sp>
        <p:nvSpPr>
          <p:cNvPr id="3" name="Slide Number Placeholder 2"/>
          <p:cNvSpPr>
            <a:spLocks noGrp="1"/>
          </p:cNvSpPr>
          <p:nvPr>
            <p:ph type="sldNum" sz="quarter" idx="12"/>
          </p:nvPr>
        </p:nvSpPr>
        <p:spPr/>
        <p:txBody>
          <a:bodyPr/>
          <a:lstStyle/>
          <a:p>
            <a:fld id="{380ED3A3-BA43-43DE-9A59-7E0E033A89EB}" type="slidenum">
              <a:rPr lang="en-US" smtClean="0"/>
              <a:t>8</a:t>
            </a:fld>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780" y="2057400"/>
            <a:ext cx="4602771"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1371600"/>
            <a:ext cx="252368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3362" y="3997804"/>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02862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 Requirements</a:t>
            </a:r>
            <a:endParaRPr lang="en-US" dirty="0"/>
          </a:p>
        </p:txBody>
      </p:sp>
      <p:sp>
        <p:nvSpPr>
          <p:cNvPr id="3" name="Content Placeholder 2"/>
          <p:cNvSpPr>
            <a:spLocks noGrp="1"/>
          </p:cNvSpPr>
          <p:nvPr>
            <p:ph idx="1"/>
          </p:nvPr>
        </p:nvSpPr>
        <p:spPr/>
        <p:txBody>
          <a:bodyPr/>
          <a:lstStyle/>
          <a:p>
            <a:r>
              <a:rPr lang="en-US" dirty="0" smtClean="0"/>
              <a:t>Boater Education—not required for paddle craft</a:t>
            </a:r>
          </a:p>
          <a:p>
            <a:r>
              <a:rPr lang="en-US" dirty="0" smtClean="0"/>
              <a:t>Boat registration—varies from state to state; go to  </a:t>
            </a:r>
            <a:r>
              <a:rPr lang="en-US" dirty="0" smtClean="0">
                <a:hlinkClick r:id="rId3"/>
              </a:rPr>
              <a:t>http://www.americasboatingcourse.com/lawsbystate.cfm</a:t>
            </a:r>
            <a:r>
              <a:rPr lang="en-US" dirty="0" smtClean="0"/>
              <a:t> to find your state.</a:t>
            </a:r>
          </a:p>
          <a:p>
            <a:r>
              <a:rPr lang="en-US" dirty="0" smtClean="0"/>
              <a:t>Your dealer should know.</a:t>
            </a:r>
            <a:endParaRPr lang="en-US" dirty="0"/>
          </a:p>
        </p:txBody>
      </p:sp>
      <p:sp>
        <p:nvSpPr>
          <p:cNvPr id="4" name="Slide Number Placeholder 3"/>
          <p:cNvSpPr>
            <a:spLocks noGrp="1"/>
          </p:cNvSpPr>
          <p:nvPr>
            <p:ph type="sldNum" sz="quarter" idx="12"/>
          </p:nvPr>
        </p:nvSpPr>
        <p:spPr/>
        <p:txBody>
          <a:bodyPr/>
          <a:lstStyle/>
          <a:p>
            <a:fld id="{380ED3A3-BA43-43DE-9A59-7E0E033A89EB}" type="slidenum">
              <a:rPr lang="en-US" smtClean="0"/>
              <a:t>9</a:t>
            </a:fld>
            <a:endParaRPr lang="en-US"/>
          </a:p>
        </p:txBody>
      </p:sp>
    </p:spTree>
    <p:extLst>
      <p:ext uri="{BB962C8B-B14F-4D97-AF65-F5344CB8AC3E}">
        <p14:creationId xmlns:p14="http://schemas.microsoft.com/office/powerpoint/2010/main" val="32162289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1329</TotalTime>
  <Words>4306</Words>
  <Application>Microsoft Office PowerPoint</Application>
  <PresentationFormat>On-screen Show (4:3)</PresentationFormat>
  <Paragraphs>525</Paragraphs>
  <Slides>35</Slides>
  <Notes>30</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35</vt:i4>
      </vt:variant>
    </vt:vector>
  </HeadingPairs>
  <TitlesOfParts>
    <vt:vector size="39" baseType="lpstr">
      <vt:lpstr>Office Theme</vt:lpstr>
      <vt:lpstr>Default Design</vt:lpstr>
      <vt:lpstr>1_Default Design</vt:lpstr>
      <vt:lpstr>Worksheet</vt:lpstr>
      <vt:lpstr>Paddler’s Guide to Safety Train the Trainer </vt:lpstr>
      <vt:lpstr>Resources</vt:lpstr>
      <vt:lpstr>AGENDA</vt:lpstr>
      <vt:lpstr>AUXPAD Purposes</vt:lpstr>
      <vt:lpstr>A Paddler’s Guide to Safety</vt:lpstr>
      <vt:lpstr>Starting Out – Basic Paddlecraft and Equipment</vt:lpstr>
      <vt:lpstr>Life Jackets</vt:lpstr>
      <vt:lpstr>Other Equipment</vt:lpstr>
      <vt:lpstr>Legal Requirements</vt:lpstr>
      <vt:lpstr>Trip Planning</vt:lpstr>
      <vt:lpstr>Getting to the Water</vt:lpstr>
      <vt:lpstr>At the Water’s Edge</vt:lpstr>
      <vt:lpstr>On the Water</vt:lpstr>
      <vt:lpstr>Visibility</vt:lpstr>
      <vt:lpstr>Closing Distance</vt:lpstr>
      <vt:lpstr>Emergencies</vt:lpstr>
      <vt:lpstr>After the Problem</vt:lpstr>
      <vt:lpstr>After Your Trip</vt:lpstr>
      <vt:lpstr>SUPs</vt:lpstr>
      <vt:lpstr>Top Ten Safety Tips for SUPs</vt:lpstr>
      <vt:lpstr>Kayak Fishing</vt:lpstr>
      <vt:lpstr>Top Ten Safety Tips</vt:lpstr>
      <vt:lpstr>Put your name and your home telephone number on your boat! </vt:lpstr>
      <vt:lpstr>“Smart” Resources</vt:lpstr>
      <vt:lpstr>Paddle Sport Participation</vt:lpstr>
      <vt:lpstr>PowerPoint Presentation</vt:lpstr>
      <vt:lpstr>Registered Vessels and   Deaths 1962-2014</vt:lpstr>
      <vt:lpstr>Paddle Sports Deaths</vt:lpstr>
      <vt:lpstr>PowerPoint Presentation</vt:lpstr>
      <vt:lpstr>All Fun, but….</vt:lpstr>
      <vt:lpstr>Other Resources</vt:lpstr>
      <vt:lpstr>PowerPoint Presentation</vt:lpstr>
      <vt:lpstr>Materials and Resources</vt:lpstr>
      <vt:lpstr>Bumper Stickers</vt:lpstr>
      <vt:lpstr>Contacts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Goff</dc:creator>
  <cp:lastModifiedBy>Goff</cp:lastModifiedBy>
  <cp:revision>89</cp:revision>
  <cp:lastPrinted>2017-01-22T16:38:41Z</cp:lastPrinted>
  <dcterms:created xsi:type="dcterms:W3CDTF">2015-06-15T13:14:23Z</dcterms:created>
  <dcterms:modified xsi:type="dcterms:W3CDTF">2017-01-22T17:05:16Z</dcterms:modified>
</cp:coreProperties>
</file>